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8"/>
  </p:notesMasterIdLst>
  <p:sldIdLst>
    <p:sldId id="256" r:id="rId2"/>
    <p:sldId id="259" r:id="rId3"/>
    <p:sldId id="264" r:id="rId4"/>
    <p:sldId id="288" r:id="rId5"/>
    <p:sldId id="289" r:id="rId6"/>
    <p:sldId id="292" r:id="rId7"/>
    <p:sldId id="293" r:id="rId8"/>
    <p:sldId id="258" r:id="rId9"/>
    <p:sldId id="262" r:id="rId10"/>
    <p:sldId id="279" r:id="rId11"/>
    <p:sldId id="280" r:id="rId12"/>
    <p:sldId id="291" r:id="rId13"/>
    <p:sldId id="286" r:id="rId14"/>
    <p:sldId id="290" r:id="rId15"/>
    <p:sldId id="267" r:id="rId16"/>
    <p:sldId id="285" r:id="rId17"/>
  </p:sldIdLst>
  <p:sldSz cx="12192000" cy="6858000"/>
  <p:notesSz cx="6858000" cy="9144000"/>
  <p:embeddedFontLst>
    <p:embeddedFont>
      <p:font typeface="Arial Unicode MS" panose="020B0604020202020204" pitchFamily="34" charset="-128"/>
      <p:regular r:id="rId19"/>
    </p:embeddedFon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Mulish" panose="020B0604020202020204" charset="0"/>
      <p:regular r:id="rId25"/>
      <p:bold r:id="rId26"/>
      <p:italic r:id="rId27"/>
      <p:boldItalic r:id="rId28"/>
    </p:embeddedFont>
    <p:embeddedFont>
      <p:font typeface="Poppins" panose="00000500000000000000" pitchFamily="2" charset="0"/>
      <p:regular r:id="rId29"/>
      <p:bold r:id="rId30"/>
      <p:italic r:id="rId31"/>
      <p:boldItalic r:id="rId32"/>
    </p:embeddedFont>
    <p:embeddedFont>
      <p:font typeface="Poppins Medium" panose="00000600000000000000" pitchFamily="2" charset="0"/>
      <p:regular r:id="rId33"/>
      <p:bold r:id="rId34"/>
      <p:italic r:id="rId35"/>
      <p:boldItalic r:id="rId36"/>
    </p:embeddedFont>
    <p:embeddedFont>
      <p:font typeface="Poppins SemiBold" panose="00000700000000000000" pitchFamily="2" charset="0"/>
      <p:regular r:id="rId37"/>
      <p:bold r:id="rId38"/>
      <p:italic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A"/>
    <a:srgbClr val="E8015F"/>
    <a:srgbClr val="131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2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 name="Google Shape;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3" name="Google Shape;68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5" name="Google Shape;70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77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7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33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0" name="Google Shape;87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590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05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3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58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 name="Google Shape;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0" name="Google Shape;1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_Slide">
  <p:cSld name="Custom_Slide">
    <p:bg>
      <p:bgPr>
        <a:solidFill>
          <a:srgbClr val="00003A"/>
        </a:solid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_Slide">
  <p:cSld name="Blank_Sl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7.svg"/><Relationship Id="rId5" Type="http://schemas.openxmlformats.org/officeDocument/2006/relationships/image" Target="../media/image35.png"/><Relationship Id="rId10" Type="http://schemas.openxmlformats.org/officeDocument/2006/relationships/image" Target="../media/image6.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7.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
        <p:cNvGrpSpPr/>
        <p:nvPr/>
      </p:nvGrpSpPr>
      <p:grpSpPr>
        <a:xfrm>
          <a:off x="0" y="0"/>
          <a:ext cx="0" cy="0"/>
          <a:chOff x="0" y="0"/>
          <a:chExt cx="0" cy="0"/>
        </a:xfrm>
      </p:grpSpPr>
      <p:pic>
        <p:nvPicPr>
          <p:cNvPr id="21" name="Google Shape;21;p4" descr="A picture containing text&#10;&#10;Description automatically generated"/>
          <p:cNvPicPr preferRelativeResize="0"/>
          <p:nvPr/>
        </p:nvPicPr>
        <p:blipFill rotWithShape="1">
          <a:blip r:embed="rId3">
            <a:alphaModFix/>
          </a:blip>
          <a:srcRect t="21875" b="21874"/>
          <a:stretch/>
        </p:blipFill>
        <p:spPr>
          <a:xfrm>
            <a:off x="0" y="0"/>
            <a:ext cx="12192000" cy="6858000"/>
          </a:xfrm>
          <a:prstGeom prst="rect">
            <a:avLst/>
          </a:prstGeom>
          <a:noFill/>
          <a:ln>
            <a:noFill/>
          </a:ln>
        </p:spPr>
      </p:pic>
      <p:sp>
        <p:nvSpPr>
          <p:cNvPr id="22" name="Google Shape;22;p4"/>
          <p:cNvSpPr/>
          <p:nvPr/>
        </p:nvSpPr>
        <p:spPr>
          <a:xfrm>
            <a:off x="0" y="0"/>
            <a:ext cx="12192000" cy="6858000"/>
          </a:xfrm>
          <a:prstGeom prst="rect">
            <a:avLst/>
          </a:prstGeom>
          <a:solidFill>
            <a:srgbClr val="00003A">
              <a:alpha val="8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3" name="Google Shape;23;p4"/>
          <p:cNvSpPr/>
          <p:nvPr/>
        </p:nvSpPr>
        <p:spPr>
          <a:xfrm>
            <a:off x="10307629" y="536157"/>
            <a:ext cx="1356045" cy="1356045"/>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4" name="Google Shape;24;p4"/>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5" name="Google Shape;25;p4"/>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6" name="Google Shape;26;p4"/>
          <p:cNvSpPr/>
          <p:nvPr/>
        </p:nvSpPr>
        <p:spPr>
          <a:xfrm>
            <a:off x="9781018" y="1962193"/>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7" name="Google Shape;27;p4"/>
          <p:cNvSpPr/>
          <p:nvPr/>
        </p:nvSpPr>
        <p:spPr>
          <a:xfrm>
            <a:off x="1014609" y="5071428"/>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8" name="Google Shape;28;p4"/>
          <p:cNvSpPr/>
          <p:nvPr/>
        </p:nvSpPr>
        <p:spPr>
          <a:xfrm rot="-5400000">
            <a:off x="4692685" y="1162967"/>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29" name="Google Shape;29;p4"/>
          <p:cNvGrpSpPr/>
          <p:nvPr/>
        </p:nvGrpSpPr>
        <p:grpSpPr>
          <a:xfrm>
            <a:off x="6937539" y="3923677"/>
            <a:ext cx="8286042" cy="4955351"/>
            <a:chOff x="8862618" y="4905250"/>
            <a:chExt cx="3716780" cy="2222767"/>
          </a:xfrm>
        </p:grpSpPr>
        <p:sp>
          <p:nvSpPr>
            <p:cNvPr id="30" name="Google Shape;30;p4"/>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1" name="Google Shape;31;p4"/>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pic>
        <p:nvPicPr>
          <p:cNvPr id="34" name="Google Shape;34;p4" descr="Game controller with solid fill"/>
          <p:cNvPicPr preferRelativeResize="0"/>
          <p:nvPr/>
        </p:nvPicPr>
        <p:blipFill rotWithShape="1">
          <a:blip r:embed="rId4">
            <a:alphaModFix/>
          </a:blip>
          <a:srcRect/>
          <a:stretch/>
        </p:blipFill>
        <p:spPr>
          <a:xfrm>
            <a:off x="390614" y="342731"/>
            <a:ext cx="682782" cy="682782"/>
          </a:xfrm>
          <a:prstGeom prst="rect">
            <a:avLst/>
          </a:prstGeom>
          <a:noFill/>
          <a:ln>
            <a:noFill/>
          </a:ln>
        </p:spPr>
      </p:pic>
      <p:sp>
        <p:nvSpPr>
          <p:cNvPr id="35" name="Google Shape;35;p4"/>
          <p:cNvSpPr txBox="1"/>
          <p:nvPr/>
        </p:nvSpPr>
        <p:spPr>
          <a:xfrm>
            <a:off x="390613" y="6238271"/>
            <a:ext cx="370967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Poppins Medium"/>
                <a:ea typeface="Poppins Medium"/>
                <a:cs typeface="Poppins Medium"/>
                <a:sym typeface="Poppins Medium"/>
              </a:rPr>
              <a:t>COPYRIGHT © 2021 ALL RIGHTS RESERVED</a:t>
            </a:r>
            <a:endParaRPr dirty="0"/>
          </a:p>
        </p:txBody>
      </p:sp>
      <p:pic>
        <p:nvPicPr>
          <p:cNvPr id="3" name="Picture 2" descr="A picture containing text">
            <a:extLst>
              <a:ext uri="{FF2B5EF4-FFF2-40B4-BE49-F238E27FC236}">
                <a16:creationId xmlns:a16="http://schemas.microsoft.com/office/drawing/2014/main" id="{7182B3FE-4D15-FD44-B0FF-5C8EB086F0A2}"/>
              </a:ext>
            </a:extLst>
          </p:cNvPr>
          <p:cNvPicPr>
            <a:picLocks noChangeAspect="1"/>
          </p:cNvPicPr>
          <p:nvPr/>
        </p:nvPicPr>
        <p:blipFill>
          <a:blip r:embed="rId5"/>
          <a:stretch>
            <a:fillRect/>
          </a:stretch>
        </p:blipFill>
        <p:spPr>
          <a:xfrm>
            <a:off x="-16907" y="-1746"/>
            <a:ext cx="12223394" cy="6859746"/>
          </a:xfrm>
          <a:prstGeom prst="rect">
            <a:avLst/>
          </a:prstGeom>
        </p:spPr>
      </p:pic>
      <p:sp>
        <p:nvSpPr>
          <p:cNvPr id="6" name="Rectangle 5">
            <a:extLst>
              <a:ext uri="{FF2B5EF4-FFF2-40B4-BE49-F238E27FC236}">
                <a16:creationId xmlns:a16="http://schemas.microsoft.com/office/drawing/2014/main" id="{C191209F-6E9D-4539-C97A-886792835AF1}"/>
              </a:ext>
            </a:extLst>
          </p:cNvPr>
          <p:cNvSpPr/>
          <p:nvPr/>
        </p:nvSpPr>
        <p:spPr>
          <a:xfrm>
            <a:off x="233916" y="223284"/>
            <a:ext cx="11663917" cy="6432697"/>
          </a:xfrm>
          <a:prstGeom prst="rect">
            <a:avLst/>
          </a:prstGeom>
          <a:noFill/>
          <a:ln>
            <a:solidFill>
              <a:srgbClr val="00003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 name="Rectangle 6">
            <a:extLst>
              <a:ext uri="{FF2B5EF4-FFF2-40B4-BE49-F238E27FC236}">
                <a16:creationId xmlns:a16="http://schemas.microsoft.com/office/drawing/2014/main" id="{F85C9CB3-DF3F-E8F0-E881-6A823D4575E1}"/>
              </a:ext>
            </a:extLst>
          </p:cNvPr>
          <p:cNvSpPr/>
          <p:nvPr/>
        </p:nvSpPr>
        <p:spPr>
          <a:xfrm>
            <a:off x="3779973" y="2770816"/>
            <a:ext cx="4629633" cy="1093844"/>
          </a:xfrm>
          <a:prstGeom prst="rect">
            <a:avLst/>
          </a:prstGeom>
          <a:solidFill>
            <a:schemeClr val="bg1">
              <a:alpha val="70000"/>
            </a:schemeClr>
          </a:solidFill>
          <a:ln>
            <a:solidFill>
              <a:srgbClr val="00003A"/>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Chicago Traffic Crashes Analysis</a:t>
            </a:r>
            <a:endParaRPr lang="en-CA" sz="280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1B38EC6C-A28F-4983-D9FC-E6D529FD963B}"/>
              </a:ext>
            </a:extLst>
          </p:cNvPr>
          <p:cNvSpPr txBox="1"/>
          <p:nvPr/>
        </p:nvSpPr>
        <p:spPr>
          <a:xfrm>
            <a:off x="639639" y="6306481"/>
            <a:ext cx="2807179" cy="307777"/>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Source: data.cityofchicago.org</a:t>
            </a:r>
            <a:endParaRPr lang="en-CA"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9" name="Rectangle 8">
            <a:extLst>
              <a:ext uri="{FF2B5EF4-FFF2-40B4-BE49-F238E27FC236}">
                <a16:creationId xmlns:a16="http://schemas.microsoft.com/office/drawing/2014/main" id="{0DD8EFF1-E793-084B-CF9F-A4EF8E334487}"/>
              </a:ext>
            </a:extLst>
          </p:cNvPr>
          <p:cNvSpPr/>
          <p:nvPr/>
        </p:nvSpPr>
        <p:spPr>
          <a:xfrm>
            <a:off x="3779973" y="5194263"/>
            <a:ext cx="4629633" cy="237487"/>
          </a:xfrm>
          <a:prstGeom prst="rect">
            <a:avLst/>
          </a:prstGeom>
          <a:solidFill>
            <a:schemeClr val="bg1">
              <a:alpha val="7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Presented by Group - 7</a:t>
            </a:r>
            <a:endParaRPr lang="en-CA"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27"/>
          <p:cNvSpPr/>
          <p:nvPr/>
        </p:nvSpPr>
        <p:spPr>
          <a:xfrm>
            <a:off x="9144000" y="0"/>
            <a:ext cx="3048000" cy="6858000"/>
          </a:xfrm>
          <a:prstGeom prst="rect">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86" name="Google Shape;686;p27"/>
          <p:cNvSpPr/>
          <p:nvPr/>
        </p:nvSpPr>
        <p:spPr>
          <a:xfrm rot="-5400000">
            <a:off x="7496640" y="181440"/>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89" name="Google Shape;689;p27"/>
          <p:cNvSpPr/>
          <p:nvPr/>
        </p:nvSpPr>
        <p:spPr>
          <a:xfrm>
            <a:off x="5615962" y="684122"/>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01" name="Google Shape;701;p27"/>
          <p:cNvSpPr/>
          <p:nvPr/>
        </p:nvSpPr>
        <p:spPr>
          <a:xfrm>
            <a:off x="2354909" y="-1696866"/>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998CCCE9-CBBD-EEF9-3B6E-9C77C3A40E50}"/>
              </a:ext>
            </a:extLst>
          </p:cNvPr>
          <p:cNvSpPr txBox="1"/>
          <p:nvPr/>
        </p:nvSpPr>
        <p:spPr>
          <a:xfrm>
            <a:off x="670442" y="1216368"/>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Decision </a:t>
            </a:r>
            <a:r>
              <a:rPr lang="en-ID" sz="3600" dirty="0">
                <a:solidFill>
                  <a:schemeClr val="accent4"/>
                </a:solidFill>
                <a:latin typeface="Bebas Neue" panose="020B0000000000000000" pitchFamily="34" charset="0"/>
                <a:cs typeface="Poppins" pitchFamily="2" charset="77"/>
              </a:rPr>
              <a:t>tree</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3" name="Google Shape;82;p7">
            <a:extLst>
              <a:ext uri="{FF2B5EF4-FFF2-40B4-BE49-F238E27FC236}">
                <a16:creationId xmlns:a16="http://schemas.microsoft.com/office/drawing/2014/main" id="{42AD6D67-9082-08B2-D3C9-ED7EF2E6206F}"/>
              </a:ext>
            </a:extLst>
          </p:cNvPr>
          <p:cNvSpPr txBox="1"/>
          <p:nvPr/>
        </p:nvSpPr>
        <p:spPr>
          <a:xfrm>
            <a:off x="670442" y="2868801"/>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4" name="Google Shape;396;p18">
            <a:extLst>
              <a:ext uri="{FF2B5EF4-FFF2-40B4-BE49-F238E27FC236}">
                <a16:creationId xmlns:a16="http://schemas.microsoft.com/office/drawing/2014/main" id="{E3ACCB35-63F1-442C-FE2E-D2D286A45E29}"/>
              </a:ext>
            </a:extLst>
          </p:cNvPr>
          <p:cNvSpPr/>
          <p:nvPr/>
        </p:nvSpPr>
        <p:spPr>
          <a:xfrm>
            <a:off x="6360029" y="138223"/>
            <a:ext cx="5348177" cy="2987749"/>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396;p18">
            <a:extLst>
              <a:ext uri="{FF2B5EF4-FFF2-40B4-BE49-F238E27FC236}">
                <a16:creationId xmlns:a16="http://schemas.microsoft.com/office/drawing/2014/main" id="{7F46BC91-E4A3-F510-B2F5-7A07A2FDD8DE}"/>
              </a:ext>
            </a:extLst>
          </p:cNvPr>
          <p:cNvSpPr/>
          <p:nvPr/>
        </p:nvSpPr>
        <p:spPr>
          <a:xfrm>
            <a:off x="6360029" y="3284259"/>
            <a:ext cx="5348177" cy="3435518"/>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E93CBA81-9694-A656-1A37-2894142DAC39}"/>
              </a:ext>
            </a:extLst>
          </p:cNvPr>
          <p:cNvPicPr>
            <a:picLocks noChangeAspect="1"/>
          </p:cNvPicPr>
          <p:nvPr/>
        </p:nvPicPr>
        <p:blipFill>
          <a:blip r:embed="rId3"/>
          <a:stretch>
            <a:fillRect/>
          </a:stretch>
        </p:blipFill>
        <p:spPr>
          <a:xfrm>
            <a:off x="6626387" y="258024"/>
            <a:ext cx="4771715" cy="2714645"/>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92AA9AF2-8C1D-AEB0-7934-4182604CA3BC}"/>
              </a:ext>
            </a:extLst>
          </p:cNvPr>
          <p:cNvPicPr>
            <a:picLocks noChangeAspect="1"/>
          </p:cNvPicPr>
          <p:nvPr/>
        </p:nvPicPr>
        <p:blipFill>
          <a:blip r:embed="rId4"/>
          <a:stretch>
            <a:fillRect/>
          </a:stretch>
        </p:blipFill>
        <p:spPr>
          <a:xfrm>
            <a:off x="6617895" y="3476898"/>
            <a:ext cx="4780207" cy="305024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2" name="Graphic 11">
            <a:extLst>
              <a:ext uri="{FF2B5EF4-FFF2-40B4-BE49-F238E27FC236}">
                <a16:creationId xmlns:a16="http://schemas.microsoft.com/office/drawing/2014/main" id="{58391674-AB13-298A-6F6B-7529625774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
        <p:nvSpPr>
          <p:cNvPr id="5" name="Google Shape;82;p7">
            <a:extLst>
              <a:ext uri="{FF2B5EF4-FFF2-40B4-BE49-F238E27FC236}">
                <a16:creationId xmlns:a16="http://schemas.microsoft.com/office/drawing/2014/main" id="{A1CCC182-3872-CEDC-8DCB-D2FCAC48D165}"/>
              </a:ext>
            </a:extLst>
          </p:cNvPr>
          <p:cNvSpPr txBox="1"/>
          <p:nvPr/>
        </p:nvSpPr>
        <p:spPr>
          <a:xfrm>
            <a:off x="670442" y="3605754"/>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Accuracy of 99.72% based on test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8" name="Google Shape;708;p28"/>
          <p:cNvSpPr/>
          <p:nvPr/>
        </p:nvSpPr>
        <p:spPr>
          <a:xfrm rot="-2700000">
            <a:off x="-1200150" y="-4857750"/>
            <a:ext cx="7677150" cy="7677150"/>
          </a:xfrm>
          <a:prstGeom prst="roundRect">
            <a:avLst>
              <a:gd name="adj" fmla="val 8230"/>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7" name="Google Shape;707;p28"/>
          <p:cNvSpPr/>
          <p:nvPr/>
        </p:nvSpPr>
        <p:spPr>
          <a:xfrm rot="-8100000">
            <a:off x="1114190" y="1028453"/>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2" name="Google Shape;396;p18">
            <a:extLst>
              <a:ext uri="{FF2B5EF4-FFF2-40B4-BE49-F238E27FC236}">
                <a16:creationId xmlns:a16="http://schemas.microsoft.com/office/drawing/2014/main" id="{5F1172CD-A6CE-AA12-53D3-88A2EBA38336}"/>
              </a:ext>
            </a:extLst>
          </p:cNvPr>
          <p:cNvSpPr/>
          <p:nvPr/>
        </p:nvSpPr>
        <p:spPr>
          <a:xfrm>
            <a:off x="850604" y="378781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9" name="Google Shape;709;p28"/>
          <p:cNvSpPr/>
          <p:nvPr/>
        </p:nvSpPr>
        <p:spPr>
          <a:xfrm rot="-2700000">
            <a:off x="5844140" y="1932721"/>
            <a:ext cx="7677150" cy="7677150"/>
          </a:xfrm>
          <a:prstGeom prst="roundRect">
            <a:avLst>
              <a:gd name="adj" fmla="val 8230"/>
            </a:avLst>
          </a:prstGeom>
          <a:solidFill>
            <a:srgbClr val="7030A0">
              <a:alpha val="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710" name="Google Shape;710;p28" descr="Game controller with solid fill"/>
          <p:cNvPicPr preferRelativeResize="0"/>
          <p:nvPr/>
        </p:nvPicPr>
        <p:blipFill rotWithShape="1">
          <a:blip r:embed="rId3">
            <a:alphaModFix/>
          </a:blip>
          <a:srcRect/>
          <a:stretch/>
        </p:blipFill>
        <p:spPr>
          <a:xfrm>
            <a:off x="390614" y="342731"/>
            <a:ext cx="682782" cy="682782"/>
          </a:xfrm>
          <a:prstGeom prst="rect">
            <a:avLst/>
          </a:prstGeom>
          <a:noFill/>
          <a:ln>
            <a:noFill/>
          </a:ln>
        </p:spPr>
      </p:pic>
      <p:sp>
        <p:nvSpPr>
          <p:cNvPr id="727" name="Google Shape;727;p28"/>
          <p:cNvSpPr/>
          <p:nvPr/>
        </p:nvSpPr>
        <p:spPr>
          <a:xfrm>
            <a:off x="10984868" y="6355331"/>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28" name="Google Shape;728;p28"/>
          <p:cNvSpPr/>
          <p:nvPr/>
        </p:nvSpPr>
        <p:spPr>
          <a:xfrm>
            <a:off x="10757530" y="-1534035"/>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CB24EE-35F9-20DC-976E-1A7D1FB88C87}"/>
              </a:ext>
            </a:extLst>
          </p:cNvPr>
          <p:cNvSpPr txBox="1"/>
          <p:nvPr/>
        </p:nvSpPr>
        <p:spPr>
          <a:xfrm>
            <a:off x="6999240" y="961186"/>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random </a:t>
            </a:r>
            <a:r>
              <a:rPr lang="en-ID" sz="3600" dirty="0">
                <a:solidFill>
                  <a:schemeClr val="accent4"/>
                </a:solidFill>
                <a:latin typeface="Bebas Neue" panose="020B0000000000000000" pitchFamily="34" charset="0"/>
                <a:cs typeface="Poppins" pitchFamily="2" charset="77"/>
              </a:rPr>
              <a:t>forest</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3" name="Google Shape;82;p7">
            <a:extLst>
              <a:ext uri="{FF2B5EF4-FFF2-40B4-BE49-F238E27FC236}">
                <a16:creationId xmlns:a16="http://schemas.microsoft.com/office/drawing/2014/main" id="{D2A2BEFF-9CC3-CB7E-BE50-25FE019C5448}"/>
              </a:ext>
            </a:extLst>
          </p:cNvPr>
          <p:cNvSpPr txBox="1"/>
          <p:nvPr/>
        </p:nvSpPr>
        <p:spPr>
          <a:xfrm>
            <a:off x="6999240" y="2613619"/>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4" name="Google Shape;82;p7">
            <a:extLst>
              <a:ext uri="{FF2B5EF4-FFF2-40B4-BE49-F238E27FC236}">
                <a16:creationId xmlns:a16="http://schemas.microsoft.com/office/drawing/2014/main" id="{AFDF8FD7-3F11-E78A-99C5-B7F27DA6F0AF}"/>
              </a:ext>
            </a:extLst>
          </p:cNvPr>
          <p:cNvSpPr txBox="1"/>
          <p:nvPr/>
        </p:nvSpPr>
        <p:spPr>
          <a:xfrm>
            <a:off x="6986789" y="3137802"/>
            <a:ext cx="4655457" cy="6924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Accuracy of model:</a:t>
            </a:r>
            <a:r>
              <a:rPr lang="en-US" sz="1300" dirty="0">
                <a:solidFill>
                  <a:schemeClr val="accent4"/>
                </a:solidFill>
                <a:latin typeface="Poppins" panose="00000500000000000000" pitchFamily="2" charset="0"/>
                <a:ea typeface="Mulish"/>
                <a:cs typeface="Poppins" panose="00000500000000000000" pitchFamily="2" charset="0"/>
                <a:sym typeface="Mulish"/>
              </a:rPr>
              <a:t> 99.7%</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p:txBody>
      </p:sp>
      <p:sp>
        <p:nvSpPr>
          <p:cNvPr id="5" name="Google Shape;396;p18">
            <a:extLst>
              <a:ext uri="{FF2B5EF4-FFF2-40B4-BE49-F238E27FC236}">
                <a16:creationId xmlns:a16="http://schemas.microsoft.com/office/drawing/2014/main" id="{20F01795-0037-1EB6-CF81-922AEAF4E960}"/>
              </a:ext>
            </a:extLst>
          </p:cNvPr>
          <p:cNvSpPr/>
          <p:nvPr/>
        </p:nvSpPr>
        <p:spPr>
          <a:xfrm>
            <a:off x="850604" y="547839"/>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 name="Graphic 9">
            <a:extLst>
              <a:ext uri="{FF2B5EF4-FFF2-40B4-BE49-F238E27FC236}">
                <a16:creationId xmlns:a16="http://schemas.microsoft.com/office/drawing/2014/main" id="{7FD85BA9-068C-9AAD-465A-DF15698D2E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64" y="214808"/>
            <a:ext cx="706624" cy="565652"/>
          </a:xfrm>
          <a:prstGeom prst="rect">
            <a:avLst/>
          </a:prstGeom>
        </p:spPr>
      </p:pic>
      <p:pic>
        <p:nvPicPr>
          <p:cNvPr id="11" name="Picture 10">
            <a:extLst>
              <a:ext uri="{FF2B5EF4-FFF2-40B4-BE49-F238E27FC236}">
                <a16:creationId xmlns:a16="http://schemas.microsoft.com/office/drawing/2014/main" id="{3F640966-653D-4169-0668-995AEA72DC80}"/>
              </a:ext>
            </a:extLst>
          </p:cNvPr>
          <p:cNvPicPr>
            <a:picLocks noChangeAspect="1"/>
          </p:cNvPicPr>
          <p:nvPr/>
        </p:nvPicPr>
        <p:blipFill rotWithShape="1">
          <a:blip r:embed="rId6"/>
          <a:srcRect r="29237"/>
          <a:stretch/>
        </p:blipFill>
        <p:spPr>
          <a:xfrm>
            <a:off x="1123316" y="712764"/>
            <a:ext cx="4838684" cy="2529927"/>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C468C3F-A308-50CE-F600-C6FEA0C5DD84}"/>
              </a:ext>
            </a:extLst>
          </p:cNvPr>
          <p:cNvPicPr>
            <a:picLocks noChangeAspect="1"/>
          </p:cNvPicPr>
          <p:nvPr/>
        </p:nvPicPr>
        <p:blipFill>
          <a:blip r:embed="rId7"/>
          <a:stretch>
            <a:fillRect/>
          </a:stretch>
        </p:blipFill>
        <p:spPr>
          <a:xfrm>
            <a:off x="1073396" y="3938195"/>
            <a:ext cx="4888604" cy="254215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6" name="Google Shape;82;p7">
            <a:extLst>
              <a:ext uri="{FF2B5EF4-FFF2-40B4-BE49-F238E27FC236}">
                <a16:creationId xmlns:a16="http://schemas.microsoft.com/office/drawing/2014/main" id="{132DC964-A926-715D-2F28-08DA35851067}"/>
              </a:ext>
            </a:extLst>
          </p:cNvPr>
          <p:cNvSpPr txBox="1"/>
          <p:nvPr/>
        </p:nvSpPr>
        <p:spPr>
          <a:xfrm>
            <a:off x="6999240" y="3827590"/>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Accuracy of 99.72% based on test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2" name="TextBox 1">
            <a:extLst>
              <a:ext uri="{FF2B5EF4-FFF2-40B4-BE49-F238E27FC236}">
                <a16:creationId xmlns:a16="http://schemas.microsoft.com/office/drawing/2014/main" id="{66EDA955-F6F9-2D22-6148-1DF10A4DACD3}"/>
              </a:ext>
            </a:extLst>
          </p:cNvPr>
          <p:cNvSpPr txBox="1"/>
          <p:nvPr/>
        </p:nvSpPr>
        <p:spPr>
          <a:xfrm>
            <a:off x="8005066" y="805723"/>
            <a:ext cx="4845430" cy="1815882"/>
          </a:xfrm>
          <a:prstGeom prst="rect">
            <a:avLst/>
          </a:prstGeom>
          <a:noFill/>
        </p:spPr>
        <p:txBody>
          <a:bodyPr wrap="square" rtlCol="0">
            <a:spAutoFit/>
          </a:bodyPr>
          <a:lstStyle/>
          <a:p>
            <a:r>
              <a:rPr lang="en-US" sz="4800" dirty="0">
                <a:solidFill>
                  <a:schemeClr val="accent4"/>
                </a:solidFill>
                <a:latin typeface="Bebas Neue" panose="020B0000000000000000" pitchFamily="34" charset="0"/>
                <a:cs typeface="Poppins" pitchFamily="2" charset="77"/>
              </a:rPr>
              <a:t>Machine learning </a:t>
            </a:r>
          </a:p>
          <a:p>
            <a:r>
              <a:rPr lang="en-US" sz="3200" dirty="0">
                <a:solidFill>
                  <a:schemeClr val="bg1"/>
                </a:solidFill>
                <a:latin typeface="Bebas Neue" panose="020B0000000000000000" pitchFamily="34" charset="0"/>
                <a:cs typeface="Poppins" pitchFamily="2" charset="77"/>
              </a:rPr>
              <a:t>DEEP </a:t>
            </a:r>
            <a:r>
              <a:rPr lang="en-US" sz="3200" dirty="0">
                <a:solidFill>
                  <a:schemeClr val="accent4"/>
                </a:solidFill>
                <a:latin typeface="Bebas Neue" panose="020B0000000000000000" pitchFamily="34" charset="0"/>
                <a:cs typeface="Poppins" pitchFamily="2" charset="77"/>
              </a:rPr>
              <a:t>LEARNING</a:t>
            </a:r>
            <a:r>
              <a:rPr lang="en-US" sz="3200" dirty="0">
                <a:solidFill>
                  <a:schemeClr val="bg1"/>
                </a:solidFill>
                <a:latin typeface="Bebas Neue" panose="020B0000000000000000" pitchFamily="34" charset="0"/>
                <a:cs typeface="Poppins" pitchFamily="2" charset="77"/>
              </a:rPr>
              <a:t> model and </a:t>
            </a:r>
            <a:r>
              <a:rPr lang="en-US" sz="3200" dirty="0">
                <a:solidFill>
                  <a:schemeClr val="accent4"/>
                </a:solidFill>
                <a:latin typeface="Bebas Neue" panose="020B0000000000000000" pitchFamily="34" charset="0"/>
                <a:cs typeface="Poppins" pitchFamily="2" charset="77"/>
              </a:rPr>
              <a:t>optimization</a:t>
            </a:r>
            <a:endParaRPr lang="en-ID" sz="5400" dirty="0">
              <a:solidFill>
                <a:schemeClr val="accent4"/>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15496A77-4553-D7F1-99E3-6117E9B79DA1}"/>
              </a:ext>
            </a:extLst>
          </p:cNvPr>
          <p:cNvSpPr txBox="1"/>
          <p:nvPr/>
        </p:nvSpPr>
        <p:spPr>
          <a:xfrm>
            <a:off x="8005065" y="2720797"/>
            <a:ext cx="2680399" cy="129262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Trial 1</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Total parameters: 294,050</a:t>
            </a: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Model Accuracy: 87.8%</a:t>
            </a:r>
          </a:p>
        </p:txBody>
      </p:sp>
      <p:sp>
        <p:nvSpPr>
          <p:cNvPr id="5" name="Google Shape;396;p18">
            <a:extLst>
              <a:ext uri="{FF2B5EF4-FFF2-40B4-BE49-F238E27FC236}">
                <a16:creationId xmlns:a16="http://schemas.microsoft.com/office/drawing/2014/main" id="{37B847FD-28D3-07D0-01E4-76C72C39B1A1}"/>
              </a:ext>
            </a:extLst>
          </p:cNvPr>
          <p:cNvSpPr/>
          <p:nvPr/>
        </p:nvSpPr>
        <p:spPr>
          <a:xfrm>
            <a:off x="224142" y="740194"/>
            <a:ext cx="3700131" cy="5894521"/>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TextBox 6">
            <a:extLst>
              <a:ext uri="{FF2B5EF4-FFF2-40B4-BE49-F238E27FC236}">
                <a16:creationId xmlns:a16="http://schemas.microsoft.com/office/drawing/2014/main" id="{53546730-AE3A-6488-40CF-DFBFC04FAFE4}"/>
              </a:ext>
            </a:extLst>
          </p:cNvPr>
          <p:cNvSpPr txBox="1"/>
          <p:nvPr/>
        </p:nvSpPr>
        <p:spPr>
          <a:xfrm>
            <a:off x="1668185" y="786092"/>
            <a:ext cx="84528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trail </a:t>
            </a:r>
            <a:r>
              <a:rPr lang="en-ID" sz="1800" dirty="0">
                <a:solidFill>
                  <a:schemeClr val="bg1"/>
                </a:solidFill>
                <a:latin typeface="Bebas Neue" panose="020B0000000000000000" pitchFamily="34" charset="0"/>
                <a:cs typeface="Poppins" pitchFamily="2" charset="77"/>
              </a:rPr>
              <a:t>1</a:t>
            </a:r>
          </a:p>
        </p:txBody>
      </p:sp>
      <p:pic>
        <p:nvPicPr>
          <p:cNvPr id="11" name="Picture 10">
            <a:extLst>
              <a:ext uri="{FF2B5EF4-FFF2-40B4-BE49-F238E27FC236}">
                <a16:creationId xmlns:a16="http://schemas.microsoft.com/office/drawing/2014/main" id="{F42E62FD-42F0-8DAD-7874-0BEC2085FD2C}"/>
              </a:ext>
            </a:extLst>
          </p:cNvPr>
          <p:cNvPicPr>
            <a:picLocks noChangeAspect="1"/>
          </p:cNvPicPr>
          <p:nvPr/>
        </p:nvPicPr>
        <p:blipFill>
          <a:blip r:embed="rId5"/>
          <a:stretch>
            <a:fillRect/>
          </a:stretch>
        </p:blipFill>
        <p:spPr>
          <a:xfrm>
            <a:off x="349902" y="1141732"/>
            <a:ext cx="3481854" cy="2229339"/>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2" name="Rectangle 1">
            <a:extLst>
              <a:ext uri="{FF2B5EF4-FFF2-40B4-BE49-F238E27FC236}">
                <a16:creationId xmlns:a16="http://schemas.microsoft.com/office/drawing/2014/main" id="{F37F5DAB-4487-D816-911B-2DDFAB01D716}"/>
              </a:ext>
            </a:extLst>
          </p:cNvPr>
          <p:cNvSpPr>
            <a:spLocks noChangeArrowheads="1"/>
          </p:cNvSpPr>
          <p:nvPr/>
        </p:nvSpPr>
        <p:spPr bwMode="auto">
          <a:xfrm>
            <a:off x="317427" y="3486930"/>
            <a:ext cx="3514329" cy="461665"/>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191/191 - 1s - loss: 4.3641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accuracy: 0.8776 - 733ms/epoch - 4ms/step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Loss: 4.364131450653076, Accuracy: 0.8775644302368164</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9B782991-A1E8-2A67-D261-DDED24F1976A}"/>
              </a:ext>
            </a:extLst>
          </p:cNvPr>
          <p:cNvPicPr>
            <a:picLocks noChangeAspect="1"/>
          </p:cNvPicPr>
          <p:nvPr/>
        </p:nvPicPr>
        <p:blipFill>
          <a:blip r:embed="rId6"/>
          <a:stretch>
            <a:fillRect/>
          </a:stretch>
        </p:blipFill>
        <p:spPr>
          <a:xfrm>
            <a:off x="373150" y="4064454"/>
            <a:ext cx="3435358" cy="2243935"/>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4" name="Google Shape;396;p18">
            <a:extLst>
              <a:ext uri="{FF2B5EF4-FFF2-40B4-BE49-F238E27FC236}">
                <a16:creationId xmlns:a16="http://schemas.microsoft.com/office/drawing/2014/main" id="{CE19C466-312B-143F-F1F9-FB3FDC251036}"/>
              </a:ext>
            </a:extLst>
          </p:cNvPr>
          <p:cNvSpPr/>
          <p:nvPr/>
        </p:nvSpPr>
        <p:spPr>
          <a:xfrm>
            <a:off x="4040304" y="706531"/>
            <a:ext cx="3700131" cy="592818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DF446A3F-C561-0D20-15FE-41444A1E56E2}"/>
              </a:ext>
            </a:extLst>
          </p:cNvPr>
          <p:cNvSpPr txBox="1"/>
          <p:nvPr/>
        </p:nvSpPr>
        <p:spPr>
          <a:xfrm>
            <a:off x="5484347" y="752429"/>
            <a:ext cx="84528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trail </a:t>
            </a:r>
            <a:r>
              <a:rPr lang="en-ID" sz="1800" dirty="0">
                <a:solidFill>
                  <a:schemeClr val="bg1"/>
                </a:solidFill>
                <a:latin typeface="Bebas Neue" panose="020B0000000000000000" pitchFamily="34" charset="0"/>
                <a:cs typeface="Poppins" pitchFamily="2" charset="77"/>
              </a:rPr>
              <a:t>2</a:t>
            </a:r>
          </a:p>
        </p:txBody>
      </p:sp>
      <p:sp>
        <p:nvSpPr>
          <p:cNvPr id="16" name="Rectangle 4">
            <a:extLst>
              <a:ext uri="{FF2B5EF4-FFF2-40B4-BE49-F238E27FC236}">
                <a16:creationId xmlns:a16="http://schemas.microsoft.com/office/drawing/2014/main" id="{FF4EFAD9-20D3-12C6-C6F5-AED2DCC01CAE}"/>
              </a:ext>
            </a:extLst>
          </p:cNvPr>
          <p:cNvSpPr>
            <a:spLocks noChangeArrowheads="1"/>
          </p:cNvSpPr>
          <p:nvPr/>
        </p:nvSpPr>
        <p:spPr bwMode="auto">
          <a:xfrm>
            <a:off x="4217823" y="3559230"/>
            <a:ext cx="3313412" cy="615553"/>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191/191 - 1s - loss: 0.8260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accuracy: 0.9073 - 675ms/epoch - 4ms/step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Loss: 0.8259850740432739, Accuracy: 0.907270610332489</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D164595E-6DA5-0BCA-EA78-45874DD94888}"/>
              </a:ext>
            </a:extLst>
          </p:cNvPr>
          <p:cNvPicPr>
            <a:picLocks noChangeAspect="1"/>
          </p:cNvPicPr>
          <p:nvPr/>
        </p:nvPicPr>
        <p:blipFill>
          <a:blip r:embed="rId7"/>
          <a:stretch>
            <a:fillRect/>
          </a:stretch>
        </p:blipFill>
        <p:spPr>
          <a:xfrm>
            <a:off x="4217823" y="4282237"/>
            <a:ext cx="3313411" cy="202224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C56F4D23-B072-26FA-53B7-BD7EA857868F}"/>
              </a:ext>
            </a:extLst>
          </p:cNvPr>
          <p:cNvPicPr>
            <a:picLocks noChangeAspect="1"/>
          </p:cNvPicPr>
          <p:nvPr/>
        </p:nvPicPr>
        <p:blipFill>
          <a:blip r:embed="rId8"/>
          <a:stretch>
            <a:fillRect/>
          </a:stretch>
        </p:blipFill>
        <p:spPr>
          <a:xfrm>
            <a:off x="4217824" y="1121761"/>
            <a:ext cx="3313411" cy="2330016"/>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21" name="Google Shape;82;p7">
            <a:extLst>
              <a:ext uri="{FF2B5EF4-FFF2-40B4-BE49-F238E27FC236}">
                <a16:creationId xmlns:a16="http://schemas.microsoft.com/office/drawing/2014/main" id="{353E809B-8B48-2A9B-9BB0-24115CAE6F1E}"/>
              </a:ext>
            </a:extLst>
          </p:cNvPr>
          <p:cNvSpPr txBox="1"/>
          <p:nvPr/>
        </p:nvSpPr>
        <p:spPr>
          <a:xfrm>
            <a:off x="8005065" y="4549077"/>
            <a:ext cx="2680399" cy="189278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Optimized (Trial 2)</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Total parameters: 420,039</a:t>
            </a: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Model Accuracy: 90.7%</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p:txBody>
      </p:sp>
    </p:spTree>
    <p:extLst>
      <p:ext uri="{BB962C8B-B14F-4D97-AF65-F5344CB8AC3E}">
        <p14:creationId xmlns:p14="http://schemas.microsoft.com/office/powerpoint/2010/main" val="2030247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0" y="1321354"/>
            <a:ext cx="7291867" cy="5536646"/>
          </a:xfrm>
          <a:custGeom>
            <a:avLst/>
            <a:gdLst/>
            <a:ahLst/>
            <a:cxnLst/>
            <a:rect l="l" t="t" r="r" b="b"/>
            <a:pathLst>
              <a:path w="7291867" h="5536646" extrusionOk="0">
                <a:moveTo>
                  <a:pt x="0" y="0"/>
                </a:moveTo>
                <a:lnTo>
                  <a:pt x="2631123" y="0"/>
                </a:lnTo>
                <a:lnTo>
                  <a:pt x="7291867" y="4660744"/>
                </a:lnTo>
                <a:lnTo>
                  <a:pt x="7291867" y="5536646"/>
                </a:lnTo>
                <a:lnTo>
                  <a:pt x="0" y="5536646"/>
                </a:lnTo>
                <a:close/>
              </a:path>
            </a:pathLst>
          </a:custGeom>
          <a:solidFill>
            <a:srgbClr val="002060">
              <a:alpha val="22745"/>
            </a:srgbClr>
          </a:solidFill>
          <a:ln>
            <a:noFill/>
          </a:ln>
        </p:spPr>
      </p:sp>
      <p:sp>
        <p:nvSpPr>
          <p:cNvPr id="201" name="Google Shape;201;p12"/>
          <p:cNvSpPr/>
          <p:nvPr/>
        </p:nvSpPr>
        <p:spPr>
          <a:xfrm>
            <a:off x="9550022" y="0"/>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rgbClr val="E8015F"/>
          </a:solidFill>
          <a:ln>
            <a:noFill/>
          </a:ln>
        </p:spPr>
      </p:sp>
      <p:sp>
        <p:nvSpPr>
          <p:cNvPr id="221" name="Google Shape;221;p12"/>
          <p:cNvSpPr/>
          <p:nvPr/>
        </p:nvSpPr>
        <p:spPr>
          <a:xfrm>
            <a:off x="2909520" y="-2389178"/>
            <a:ext cx="3451288" cy="3451288"/>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222" name="Google Shape;222;p12"/>
          <p:cNvGrpSpPr/>
          <p:nvPr/>
        </p:nvGrpSpPr>
        <p:grpSpPr>
          <a:xfrm rot="10460081">
            <a:off x="8373501" y="3509998"/>
            <a:ext cx="6984208" cy="4739086"/>
            <a:chOff x="-1715259" y="-1416607"/>
            <a:chExt cx="6984208" cy="4739086"/>
          </a:xfrm>
        </p:grpSpPr>
        <p:sp>
          <p:nvSpPr>
            <p:cNvPr id="223" name="Google Shape;223;p12"/>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4" name="Google Shape;224;p12"/>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25" name="Google Shape;225;p12"/>
          <p:cNvSpPr/>
          <p:nvPr/>
        </p:nvSpPr>
        <p:spPr>
          <a:xfrm>
            <a:off x="5782101" y="1418583"/>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6" name="Google Shape;226;p12"/>
          <p:cNvSpPr/>
          <p:nvPr/>
        </p:nvSpPr>
        <p:spPr>
          <a:xfrm>
            <a:off x="205855" y="5839872"/>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7" name="Google Shape;227;p12"/>
          <p:cNvSpPr txBox="1"/>
          <p:nvPr/>
        </p:nvSpPr>
        <p:spPr>
          <a:xfrm>
            <a:off x="7620000" y="-431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8" name="Google Shape;228;p12"/>
          <p:cNvSpPr/>
          <p:nvPr/>
        </p:nvSpPr>
        <p:spPr>
          <a:xfrm>
            <a:off x="9775423" y="-601243"/>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chemeClr val="lt1">
              <a:alpha val="9803"/>
            </a:schemeClr>
          </a:solidFill>
          <a:ln>
            <a:noFill/>
          </a:ln>
        </p:spPr>
      </p:sp>
      <p:pic>
        <p:nvPicPr>
          <p:cNvPr id="229" name="Google Shape;229;p12"/>
          <p:cNvPicPr preferRelativeResize="0"/>
          <p:nvPr/>
        </p:nvPicPr>
        <p:blipFill>
          <a:blip r:embed="rId3">
            <a:extLst>
              <a:ext uri="{96DAC541-7B7A-43D3-8B79-37D633B846F1}">
                <asvg:svgBlip xmlns:asvg="http://schemas.microsoft.com/office/drawing/2016/SVG/main" r:embed="rId4"/>
              </a:ext>
            </a:extLst>
          </a:blip>
          <a:srcRect l="5668" r="5668"/>
          <a:stretch/>
        </p:blipFill>
        <p:spPr>
          <a:xfrm>
            <a:off x="6808179" y="923913"/>
            <a:ext cx="4621821" cy="5212758"/>
          </a:xfrm>
          <a:custGeom>
            <a:avLst/>
            <a:gdLst/>
            <a:ahLst/>
            <a:cxnLst/>
            <a:rect l="l" t="t" r="r" b="b"/>
            <a:pathLst>
              <a:path w="4621821" h="5212758" extrusionOk="0">
                <a:moveTo>
                  <a:pt x="0" y="0"/>
                </a:moveTo>
                <a:lnTo>
                  <a:pt x="2927739" y="0"/>
                </a:lnTo>
                <a:lnTo>
                  <a:pt x="4621821" y="1694082"/>
                </a:lnTo>
                <a:lnTo>
                  <a:pt x="4621821" y="5212758"/>
                </a:lnTo>
                <a:lnTo>
                  <a:pt x="1694082" y="5212758"/>
                </a:lnTo>
                <a:lnTo>
                  <a:pt x="0" y="3518676"/>
                </a:lnTo>
                <a:close/>
              </a:path>
            </a:pathLst>
          </a:custGeom>
          <a:noFill/>
          <a:ln>
            <a:noFill/>
          </a:ln>
        </p:spPr>
      </p:pic>
      <p:sp>
        <p:nvSpPr>
          <p:cNvPr id="2" name="TextBox 1">
            <a:extLst>
              <a:ext uri="{FF2B5EF4-FFF2-40B4-BE49-F238E27FC236}">
                <a16:creationId xmlns:a16="http://schemas.microsoft.com/office/drawing/2014/main" id="{17EC763C-9EDE-9798-D8F3-55FCC929EAD2}"/>
              </a:ext>
            </a:extLst>
          </p:cNvPr>
          <p:cNvSpPr txBox="1"/>
          <p:nvPr/>
        </p:nvSpPr>
        <p:spPr>
          <a:xfrm>
            <a:off x="1050990" y="986893"/>
            <a:ext cx="4561121" cy="1015663"/>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Limitations</a:t>
            </a:r>
            <a:endParaRPr lang="en-ID" sz="6000" dirty="0">
              <a:solidFill>
                <a:schemeClr val="bg1"/>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A2B936D4-360F-15E0-1F1E-C622CCDBBB78}"/>
              </a:ext>
            </a:extLst>
          </p:cNvPr>
          <p:cNvSpPr txBox="1"/>
          <p:nvPr/>
        </p:nvSpPr>
        <p:spPr>
          <a:xfrm>
            <a:off x="1073396" y="2034300"/>
            <a:ext cx="5563750" cy="429344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No premium data so it was difficult to specify the true cost of damages caused in each incident.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&lt;500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500-1500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1500+ </a:t>
            </a:r>
          </a:p>
          <a:p>
            <a:pPr marL="0" marR="0" lvl="0" indent="0" algn="just" rtl="0">
              <a:lnSpc>
                <a:spcPct val="150000"/>
              </a:lnSpc>
              <a:spcBef>
                <a:spcPts val="0"/>
              </a:spcBef>
              <a:spcAft>
                <a:spcPts val="0"/>
              </a:spcAft>
              <a:buNone/>
            </a:pPr>
            <a:endParaRPr lang="en-US"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How to correct..</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With additional premium (cost, not data quality) datasets it will be a much more robust model that can more accurately predict damages which will ultimately be more helpful to the insurance company.</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As always with more time and funding, the model will continue to perform better </a:t>
            </a:r>
          </a:p>
        </p:txBody>
      </p:sp>
      <p:pic>
        <p:nvPicPr>
          <p:cNvPr id="6" name="Graphic 5">
            <a:extLst>
              <a:ext uri="{FF2B5EF4-FFF2-40B4-BE49-F238E27FC236}">
                <a16:creationId xmlns:a16="http://schemas.microsoft.com/office/drawing/2014/main" id="{694FFC80-C01B-7A36-80E6-91FB96E71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Tree>
    <p:extLst>
      <p:ext uri="{BB962C8B-B14F-4D97-AF65-F5344CB8AC3E}">
        <p14:creationId xmlns:p14="http://schemas.microsoft.com/office/powerpoint/2010/main" val="587370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3" name="Rectangle 2">
            <a:extLst>
              <a:ext uri="{FF2B5EF4-FFF2-40B4-BE49-F238E27FC236}">
                <a16:creationId xmlns:a16="http://schemas.microsoft.com/office/drawing/2014/main" id="{C18C92B9-711A-0F4C-28C4-6D1EC95BD4A0}"/>
              </a:ext>
            </a:extLst>
          </p:cNvPr>
          <p:cNvSpPr/>
          <p:nvPr/>
        </p:nvSpPr>
        <p:spPr>
          <a:xfrm>
            <a:off x="3400126" y="791091"/>
            <a:ext cx="5129999" cy="1631216"/>
          </a:xfrm>
          <a:prstGeom prst="rect">
            <a:avLst/>
          </a:prstGeom>
        </p:spPr>
        <p:txBody>
          <a:bodyPr wrap="square">
            <a:spAutoFit/>
          </a:bodyPr>
          <a:lstStyle/>
          <a:p>
            <a:r>
              <a:rPr lang="en-US" sz="10000" b="1" dirty="0">
                <a:ln w="25400">
                  <a:solidFill>
                    <a:schemeClr val="bg1"/>
                  </a:solidFill>
                </a:ln>
                <a:noFill/>
                <a:latin typeface="Bebas Neue" panose="020B0000000000000000" pitchFamily="34" charset="0"/>
                <a:cs typeface="Poppins" pitchFamily="2" charset="77"/>
              </a:rPr>
              <a:t> conclusion</a:t>
            </a:r>
            <a:endParaRPr lang="en-US" sz="10000" dirty="0"/>
          </a:p>
        </p:txBody>
      </p:sp>
      <p:sp>
        <p:nvSpPr>
          <p:cNvPr id="4" name="TextBox 3">
            <a:extLst>
              <a:ext uri="{FF2B5EF4-FFF2-40B4-BE49-F238E27FC236}">
                <a16:creationId xmlns:a16="http://schemas.microsoft.com/office/drawing/2014/main" id="{106720C1-E056-8930-2493-ACE04D9D3B9D}"/>
              </a:ext>
            </a:extLst>
          </p:cNvPr>
          <p:cNvSpPr txBox="1"/>
          <p:nvPr/>
        </p:nvSpPr>
        <p:spPr>
          <a:xfrm>
            <a:off x="3652061" y="805962"/>
            <a:ext cx="4887877" cy="1631216"/>
          </a:xfrm>
          <a:prstGeom prst="rect">
            <a:avLst/>
          </a:prstGeom>
          <a:noFill/>
        </p:spPr>
        <p:txBody>
          <a:bodyPr wrap="square" rtlCol="0">
            <a:spAutoFit/>
          </a:bodyPr>
          <a:lstStyle/>
          <a:p>
            <a:r>
              <a:rPr lang="en-US" sz="10000" b="1" dirty="0">
                <a:solidFill>
                  <a:schemeClr val="accent4"/>
                </a:solidFill>
                <a:latin typeface="Bebas Neue" panose="020B0000000000000000" pitchFamily="34" charset="0"/>
                <a:cs typeface="Poppins" pitchFamily="2" charset="77"/>
              </a:rPr>
              <a:t>Conclusion</a:t>
            </a:r>
            <a:endParaRPr lang="en-US" sz="10000" b="1" dirty="0">
              <a:ln w="25400">
                <a:solidFill>
                  <a:schemeClr val="bg1"/>
                </a:solidFill>
              </a:ln>
              <a:noFill/>
              <a:latin typeface="Bebas Neue" panose="020B0000000000000000" pitchFamily="34" charset="0"/>
              <a:cs typeface="Poppins" pitchFamily="2" charset="77"/>
            </a:endParaRPr>
          </a:p>
        </p:txBody>
      </p:sp>
      <p:pic>
        <p:nvPicPr>
          <p:cNvPr id="6" name="Picture 5" descr="A picture containing text, vector graphics&#10;&#10;Description automatically generated">
            <a:extLst>
              <a:ext uri="{FF2B5EF4-FFF2-40B4-BE49-F238E27FC236}">
                <a16:creationId xmlns:a16="http://schemas.microsoft.com/office/drawing/2014/main" id="{33DC837F-0812-DC82-24D6-391C1EF7617C}"/>
              </a:ext>
            </a:extLst>
          </p:cNvPr>
          <p:cNvPicPr>
            <a:picLocks noChangeAspect="1"/>
          </p:cNvPicPr>
          <p:nvPr/>
        </p:nvPicPr>
        <p:blipFill>
          <a:blip r:embed="rId5"/>
          <a:stretch>
            <a:fillRect/>
          </a:stretch>
        </p:blipFill>
        <p:spPr>
          <a:xfrm>
            <a:off x="932175" y="1640569"/>
            <a:ext cx="4073369" cy="4073369"/>
          </a:xfrm>
          <a:prstGeom prst="rect">
            <a:avLst/>
          </a:prstGeom>
        </p:spPr>
      </p:pic>
      <p:sp>
        <p:nvSpPr>
          <p:cNvPr id="7" name="Google Shape;82;p7">
            <a:extLst>
              <a:ext uri="{FF2B5EF4-FFF2-40B4-BE49-F238E27FC236}">
                <a16:creationId xmlns:a16="http://schemas.microsoft.com/office/drawing/2014/main" id="{6D8D0C3A-D845-7665-EF7F-101216A04D9D}"/>
              </a:ext>
            </a:extLst>
          </p:cNvPr>
          <p:cNvSpPr txBox="1"/>
          <p:nvPr/>
        </p:nvSpPr>
        <p:spPr>
          <a:xfrm>
            <a:off x="5578797" y="2284715"/>
            <a:ext cx="5563750"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dirty="0">
                <a:solidFill>
                  <a:srgbClr val="D8D8D8"/>
                </a:solidFill>
                <a:latin typeface="Poppins" panose="00000500000000000000" pitchFamily="2" charset="0"/>
                <a:ea typeface="Mulish"/>
                <a:cs typeface="Poppins" panose="00000500000000000000" pitchFamily="2" charset="0"/>
                <a:sym typeface="Mulish"/>
              </a:rPr>
              <a:t>Deep Learning Model is the best model to use to predict the high-risk areas of Chicago’s streets to apply to an insurance company’s model to help gauge the right pricing for a user of their services. </a:t>
            </a:r>
          </a:p>
        </p:txBody>
      </p:sp>
      <p:sp>
        <p:nvSpPr>
          <p:cNvPr id="2" name="Google Shape;82;p7">
            <a:extLst>
              <a:ext uri="{FF2B5EF4-FFF2-40B4-BE49-F238E27FC236}">
                <a16:creationId xmlns:a16="http://schemas.microsoft.com/office/drawing/2014/main" id="{4EB9996C-809C-9415-774B-0B8535DFF699}"/>
              </a:ext>
            </a:extLst>
          </p:cNvPr>
          <p:cNvSpPr txBox="1"/>
          <p:nvPr/>
        </p:nvSpPr>
        <p:spPr>
          <a:xfrm>
            <a:off x="5578797" y="4040636"/>
            <a:ext cx="5563750"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dirty="0">
                <a:solidFill>
                  <a:srgbClr val="D8D8D8"/>
                </a:solidFill>
                <a:latin typeface="Poppins" panose="00000500000000000000" pitchFamily="2" charset="0"/>
                <a:ea typeface="Mulish"/>
                <a:cs typeface="Poppins" panose="00000500000000000000" pitchFamily="2" charset="0"/>
                <a:sym typeface="Mulish"/>
              </a:rPr>
              <a:t>Once the classification models are deployed to the insurance industry, the problem of assessing risk and cost of traffic crashes in cities such as Chicago can be ideally reduced to negligible quantities.</a:t>
            </a:r>
          </a:p>
        </p:txBody>
      </p:sp>
    </p:spTree>
    <p:extLst>
      <p:ext uri="{BB962C8B-B14F-4D97-AF65-F5344CB8AC3E}">
        <p14:creationId xmlns:p14="http://schemas.microsoft.com/office/powerpoint/2010/main" val="199713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5"/>
          <p:cNvSpPr/>
          <p:nvPr/>
        </p:nvSpPr>
        <p:spPr>
          <a:xfrm>
            <a:off x="9048348" y="2209983"/>
            <a:ext cx="7020960" cy="702096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05" name="Google Shape;305;p15"/>
          <p:cNvSpPr txBox="1"/>
          <p:nvPr/>
        </p:nvSpPr>
        <p:spPr>
          <a:xfrm>
            <a:off x="390613" y="6238271"/>
            <a:ext cx="370967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Poppins Medium"/>
                <a:ea typeface="Poppins Medium"/>
                <a:cs typeface="Poppins Medium"/>
                <a:sym typeface="Poppins Medium"/>
              </a:rPr>
              <a:t>COPYRIGHT © ALL RIGHTS RESERVED</a:t>
            </a:r>
            <a:endParaRPr dirty="0"/>
          </a:p>
        </p:txBody>
      </p:sp>
      <p:sp>
        <p:nvSpPr>
          <p:cNvPr id="306" name="Google Shape;306;p15"/>
          <p:cNvSpPr txBox="1"/>
          <p:nvPr/>
        </p:nvSpPr>
        <p:spPr>
          <a:xfrm>
            <a:off x="2409542" y="507140"/>
            <a:ext cx="729056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Poppins SemiBold"/>
                <a:ea typeface="Poppins SemiBold"/>
                <a:cs typeface="Poppins SemiBold"/>
                <a:sym typeface="Poppins SemiBold"/>
              </a:rPr>
              <a:t>MEET OUR </a:t>
            </a:r>
            <a:r>
              <a:rPr lang="en-US" sz="2800" b="1" dirty="0">
                <a:solidFill>
                  <a:schemeClr val="accent4"/>
                </a:solidFill>
                <a:latin typeface="Poppins SemiBold"/>
                <a:ea typeface="Poppins SemiBold"/>
                <a:cs typeface="Poppins SemiBold"/>
                <a:sym typeface="Poppins SemiBold"/>
              </a:rPr>
              <a:t>EXPERT</a:t>
            </a:r>
            <a:r>
              <a:rPr lang="en-US" sz="2800" b="1" dirty="0">
                <a:solidFill>
                  <a:schemeClr val="lt1"/>
                </a:solidFill>
                <a:latin typeface="Poppins SemiBold"/>
                <a:ea typeface="Poppins SemiBold"/>
                <a:cs typeface="Poppins SemiBold"/>
                <a:sym typeface="Poppins SemiBold"/>
              </a:rPr>
              <a:t> TEAM</a:t>
            </a:r>
            <a:endParaRPr dirty="0"/>
          </a:p>
        </p:txBody>
      </p:sp>
      <p:grpSp>
        <p:nvGrpSpPr>
          <p:cNvPr id="307" name="Google Shape;307;p15"/>
          <p:cNvGrpSpPr/>
          <p:nvPr/>
        </p:nvGrpSpPr>
        <p:grpSpPr>
          <a:xfrm>
            <a:off x="1092509" y="4443486"/>
            <a:ext cx="2305878" cy="1112721"/>
            <a:chOff x="1794405" y="4292346"/>
            <a:chExt cx="2305878" cy="1112721"/>
          </a:xfrm>
        </p:grpSpPr>
        <p:sp>
          <p:nvSpPr>
            <p:cNvPr id="308" name="Google Shape;308;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SAMEEN</a:t>
              </a:r>
              <a:r>
                <a:rPr lang="en-US" sz="1400" b="1" dirty="0">
                  <a:solidFill>
                    <a:schemeClr val="lt1"/>
                  </a:solidFill>
                  <a:latin typeface="Poppins SemiBold"/>
                  <a:ea typeface="Poppins SemiBold"/>
                  <a:cs typeface="Poppins SemiBold"/>
                  <a:sym typeface="Poppins SemiBold"/>
                </a:rPr>
                <a:t> SHAHZAD</a:t>
              </a:r>
            </a:p>
          </p:txBody>
        </p:sp>
        <p:sp>
          <p:nvSpPr>
            <p:cNvPr id="309" name="Google Shape;309;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accent4"/>
                  </a:solidFill>
                  <a:latin typeface="Mulish"/>
                  <a:ea typeface="Mulish"/>
                  <a:cs typeface="Mulish"/>
                  <a:sym typeface="Mulish"/>
                </a:rPr>
                <a:t>Data</a:t>
              </a:r>
              <a:r>
                <a:rPr lang="en-US" sz="1200" dirty="0">
                  <a:solidFill>
                    <a:srgbClr val="D8D8D8"/>
                  </a:solidFill>
                  <a:latin typeface="Mulish"/>
                  <a:ea typeface="Mulish"/>
                  <a:cs typeface="Mulish"/>
                  <a:sym typeface="Mulish"/>
                </a:rPr>
                <a:t> Analyst</a:t>
              </a:r>
              <a:endParaRPr lang="en-US" sz="1200" dirty="0"/>
            </a:p>
          </p:txBody>
        </p:sp>
        <p:grpSp>
          <p:nvGrpSpPr>
            <p:cNvPr id="310" name="Google Shape;310;p15"/>
            <p:cNvGrpSpPr/>
            <p:nvPr/>
          </p:nvGrpSpPr>
          <p:grpSpPr>
            <a:xfrm>
              <a:off x="2456296" y="5143457"/>
              <a:ext cx="982097" cy="261610"/>
              <a:chOff x="2324585" y="5092182"/>
              <a:chExt cx="1143247" cy="304537"/>
            </a:xfrm>
          </p:grpSpPr>
          <p:pic>
            <p:nvPicPr>
              <p:cNvPr id="311" name="Google Shape;311;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12" name="Google Shape;312;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13" name="Google Shape;313;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14" name="Google Shape;314;p15"/>
          <p:cNvGrpSpPr/>
          <p:nvPr/>
        </p:nvGrpSpPr>
        <p:grpSpPr>
          <a:xfrm>
            <a:off x="3659544" y="4443486"/>
            <a:ext cx="2305878" cy="1112721"/>
            <a:chOff x="1794405" y="4292346"/>
            <a:chExt cx="2305878" cy="1112721"/>
          </a:xfrm>
        </p:grpSpPr>
        <p:sp>
          <p:nvSpPr>
            <p:cNvPr id="315" name="Google Shape;315;p15"/>
            <p:cNvSpPr txBox="1"/>
            <p:nvPr/>
          </p:nvSpPr>
          <p:spPr>
            <a:xfrm>
              <a:off x="1794405" y="4292346"/>
              <a:ext cx="230587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SUNDAY</a:t>
              </a:r>
              <a:r>
                <a:rPr lang="en-US" sz="1400" b="1" dirty="0">
                  <a:solidFill>
                    <a:schemeClr val="lt1"/>
                  </a:solidFill>
                  <a:latin typeface="Poppins SemiBold"/>
                  <a:ea typeface="Poppins SemiBold"/>
                  <a:cs typeface="Poppins SemiBold"/>
                  <a:sym typeface="Poppins SemiBold"/>
                </a:rPr>
                <a:t> AKIYESI</a:t>
              </a:r>
            </a:p>
            <a:p>
              <a:pPr marL="0" marR="0" lvl="0" indent="0" algn="ctr" rtl="0">
                <a:spcBef>
                  <a:spcPts val="0"/>
                </a:spcBef>
                <a:spcAft>
                  <a:spcPts val="0"/>
                </a:spcAft>
                <a:buNone/>
              </a:pPr>
              <a:endParaRPr lang="en-US" dirty="0"/>
            </a:p>
          </p:txBody>
        </p:sp>
        <p:sp>
          <p:nvSpPr>
            <p:cNvPr id="316" name="Google Shape;316;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D8D8D8"/>
                  </a:solidFill>
                  <a:latin typeface="Mulish"/>
                  <a:ea typeface="Mulish"/>
                  <a:cs typeface="Mulish"/>
                  <a:sym typeface="Mulish"/>
                </a:rPr>
                <a:t>Data </a:t>
              </a:r>
              <a:r>
                <a:rPr lang="en-US" sz="1200" dirty="0">
                  <a:solidFill>
                    <a:schemeClr val="accent4"/>
                  </a:solidFill>
                  <a:latin typeface="Mulish"/>
                  <a:ea typeface="Mulish"/>
                  <a:cs typeface="Mulish"/>
                  <a:sym typeface="Mulish"/>
                </a:rPr>
                <a:t>Analyst</a:t>
              </a:r>
              <a:endParaRPr lang="en-US" sz="1200" dirty="0">
                <a:solidFill>
                  <a:schemeClr val="accent4"/>
                </a:solidFill>
              </a:endParaRPr>
            </a:p>
          </p:txBody>
        </p:sp>
        <p:grpSp>
          <p:nvGrpSpPr>
            <p:cNvPr id="317" name="Google Shape;317;p15"/>
            <p:cNvGrpSpPr/>
            <p:nvPr/>
          </p:nvGrpSpPr>
          <p:grpSpPr>
            <a:xfrm>
              <a:off x="2456296" y="5143457"/>
              <a:ext cx="982097" cy="261610"/>
              <a:chOff x="2324585" y="5092182"/>
              <a:chExt cx="1143247" cy="304537"/>
            </a:xfrm>
          </p:grpSpPr>
          <p:pic>
            <p:nvPicPr>
              <p:cNvPr id="318" name="Google Shape;318;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19" name="Google Shape;319;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20" name="Google Shape;320;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21" name="Google Shape;321;p15"/>
          <p:cNvGrpSpPr/>
          <p:nvPr/>
        </p:nvGrpSpPr>
        <p:grpSpPr>
          <a:xfrm>
            <a:off x="6226579" y="4443486"/>
            <a:ext cx="2305878" cy="1112721"/>
            <a:chOff x="1794405" y="4292346"/>
            <a:chExt cx="2305878" cy="1112721"/>
          </a:xfrm>
        </p:grpSpPr>
        <p:sp>
          <p:nvSpPr>
            <p:cNvPr id="322" name="Google Shape;322;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accent4"/>
                  </a:solidFill>
                  <a:latin typeface="Poppins SemiBold"/>
                  <a:cs typeface="Poppins SemiBold"/>
                  <a:sym typeface="Poppins SemiBold"/>
                </a:rPr>
                <a:t>FARMAN</a:t>
              </a:r>
              <a:r>
                <a:rPr lang="en-US" b="1" dirty="0">
                  <a:solidFill>
                    <a:schemeClr val="lt1"/>
                  </a:solidFill>
                  <a:latin typeface="Poppins SemiBold"/>
                  <a:cs typeface="Poppins SemiBold"/>
                  <a:sym typeface="Poppins SemiBold"/>
                </a:rPr>
                <a:t> SYED</a:t>
              </a:r>
              <a:endParaRPr lang="en-US" dirty="0"/>
            </a:p>
          </p:txBody>
        </p:sp>
        <p:sp>
          <p:nvSpPr>
            <p:cNvPr id="323" name="Google Shape;323;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accent4"/>
                  </a:solidFill>
                  <a:latin typeface="Mulish"/>
                  <a:ea typeface="Mulish"/>
                  <a:cs typeface="Mulish"/>
                  <a:sym typeface="Mulish"/>
                </a:rPr>
                <a:t>Data</a:t>
              </a:r>
              <a:r>
                <a:rPr lang="en-US" sz="1200" dirty="0">
                  <a:solidFill>
                    <a:srgbClr val="D8D8D8"/>
                  </a:solidFill>
                  <a:latin typeface="Mulish"/>
                  <a:ea typeface="Mulish"/>
                  <a:cs typeface="Mulish"/>
                  <a:sym typeface="Mulish"/>
                </a:rPr>
                <a:t> Analyst</a:t>
              </a:r>
              <a:endParaRPr dirty="0"/>
            </a:p>
          </p:txBody>
        </p:sp>
        <p:grpSp>
          <p:nvGrpSpPr>
            <p:cNvPr id="324" name="Google Shape;324;p15"/>
            <p:cNvGrpSpPr/>
            <p:nvPr/>
          </p:nvGrpSpPr>
          <p:grpSpPr>
            <a:xfrm>
              <a:off x="2456296" y="5143457"/>
              <a:ext cx="982097" cy="261610"/>
              <a:chOff x="2324585" y="5092182"/>
              <a:chExt cx="1143247" cy="304537"/>
            </a:xfrm>
          </p:grpSpPr>
          <p:pic>
            <p:nvPicPr>
              <p:cNvPr id="325" name="Google Shape;325;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26" name="Google Shape;326;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28" name="Google Shape;328;p15"/>
          <p:cNvGrpSpPr/>
          <p:nvPr/>
        </p:nvGrpSpPr>
        <p:grpSpPr>
          <a:xfrm>
            <a:off x="8793613" y="4443486"/>
            <a:ext cx="2305878" cy="1112721"/>
            <a:chOff x="1794405" y="4292346"/>
            <a:chExt cx="2305878" cy="1112721"/>
          </a:xfrm>
        </p:grpSpPr>
        <p:sp>
          <p:nvSpPr>
            <p:cNvPr id="329" name="Google Shape;329;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JOHN</a:t>
              </a:r>
              <a:r>
                <a:rPr lang="en-US" sz="1400" b="1" dirty="0">
                  <a:solidFill>
                    <a:schemeClr val="lt1"/>
                  </a:solidFill>
                  <a:latin typeface="Poppins SemiBold"/>
                  <a:ea typeface="Poppins SemiBold"/>
                  <a:cs typeface="Poppins SemiBold"/>
                  <a:sym typeface="Poppins SemiBold"/>
                </a:rPr>
                <a:t> FRANCAVILLA</a:t>
              </a:r>
              <a:endParaRPr lang="en-US" dirty="0"/>
            </a:p>
          </p:txBody>
        </p:sp>
        <p:sp>
          <p:nvSpPr>
            <p:cNvPr id="330" name="Google Shape;330;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D8D8D8"/>
                  </a:solidFill>
                  <a:latin typeface="Mulish"/>
                  <a:ea typeface="Mulish"/>
                  <a:cs typeface="Mulish"/>
                  <a:sym typeface="Mulish"/>
                </a:rPr>
                <a:t>Data </a:t>
              </a:r>
              <a:r>
                <a:rPr lang="en-US" sz="1200" dirty="0">
                  <a:solidFill>
                    <a:schemeClr val="accent4"/>
                  </a:solidFill>
                  <a:latin typeface="Mulish"/>
                  <a:ea typeface="Mulish"/>
                  <a:cs typeface="Mulish"/>
                  <a:sym typeface="Mulish"/>
                </a:rPr>
                <a:t>Analyst</a:t>
              </a:r>
              <a:endParaRPr lang="en-US" sz="1200" dirty="0">
                <a:solidFill>
                  <a:schemeClr val="accent4"/>
                </a:solidFill>
              </a:endParaRPr>
            </a:p>
          </p:txBody>
        </p:sp>
        <p:grpSp>
          <p:nvGrpSpPr>
            <p:cNvPr id="331" name="Google Shape;331;p15"/>
            <p:cNvGrpSpPr/>
            <p:nvPr/>
          </p:nvGrpSpPr>
          <p:grpSpPr>
            <a:xfrm>
              <a:off x="2456296" y="5143457"/>
              <a:ext cx="982097" cy="261610"/>
              <a:chOff x="2324585" y="5092182"/>
              <a:chExt cx="1143247" cy="304537"/>
            </a:xfrm>
          </p:grpSpPr>
          <p:pic>
            <p:nvPicPr>
              <p:cNvPr id="332" name="Google Shape;332;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33" name="Google Shape;333;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34" name="Google Shape;334;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sp>
        <p:nvSpPr>
          <p:cNvPr id="335" name="Google Shape;335;p15"/>
          <p:cNvSpPr/>
          <p:nvPr/>
        </p:nvSpPr>
        <p:spPr>
          <a:xfrm>
            <a:off x="10437601" y="618050"/>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36" name="Google Shape;336;p15"/>
          <p:cNvSpPr/>
          <p:nvPr/>
        </p:nvSpPr>
        <p:spPr>
          <a:xfrm>
            <a:off x="1756325" y="622344"/>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37" name="Google Shape;337;p15"/>
          <p:cNvPicPr preferRelativeResize="0"/>
          <p:nvPr/>
        </p:nvPicPr>
        <p:blipFill rotWithShape="1">
          <a:blip r:embed="rId6"/>
          <a:srcRect t="18493" b="18493"/>
          <a:stretch/>
        </p:blipFill>
        <p:spPr>
          <a:xfrm>
            <a:off x="1347244" y="1915021"/>
            <a:ext cx="1796408" cy="2447382"/>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38" name="Google Shape;338;p15"/>
          <p:cNvPicPr preferRelativeResize="0"/>
          <p:nvPr/>
        </p:nvPicPr>
        <p:blipFill rotWithShape="1">
          <a:blip r:embed="rId7"/>
          <a:srcRect/>
          <a:stretch/>
        </p:blipFill>
        <p:spPr>
          <a:xfrm>
            <a:off x="3914279" y="1915020"/>
            <a:ext cx="1796408" cy="2447381"/>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39" name="Google Shape;339;p15"/>
          <p:cNvPicPr preferRelativeResize="0"/>
          <p:nvPr/>
        </p:nvPicPr>
        <p:blipFill rotWithShape="1">
          <a:blip r:embed="rId8"/>
          <a:srcRect t="18938" b="18938"/>
          <a:stretch/>
        </p:blipFill>
        <p:spPr>
          <a:xfrm>
            <a:off x="6481314" y="1915020"/>
            <a:ext cx="1796408" cy="2447383"/>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40" name="Google Shape;340;p15"/>
          <p:cNvPicPr preferRelativeResize="0"/>
          <p:nvPr/>
        </p:nvPicPr>
        <p:blipFill rotWithShape="1">
          <a:blip r:embed="rId9"/>
          <a:srcRect l="13299" r="13299"/>
          <a:stretch/>
        </p:blipFill>
        <p:spPr>
          <a:xfrm>
            <a:off x="9048348" y="1915020"/>
            <a:ext cx="1796408" cy="2447381"/>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 name="Graphic 2">
            <a:extLst>
              <a:ext uri="{FF2B5EF4-FFF2-40B4-BE49-F238E27FC236}">
                <a16:creationId xmlns:a16="http://schemas.microsoft.com/office/drawing/2014/main" id="{2068F09D-4D90-58B6-1EB3-7BB2494D17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0593" y="146729"/>
            <a:ext cx="706624" cy="5656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3" name="Google Shape;873;p33"/>
          <p:cNvSpPr/>
          <p:nvPr/>
        </p:nvSpPr>
        <p:spPr>
          <a:xfrm>
            <a:off x="8645390" y="3167283"/>
            <a:ext cx="2269873" cy="2269873"/>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4" name="Google Shape;874;p33"/>
          <p:cNvSpPr/>
          <p:nvPr/>
        </p:nvSpPr>
        <p:spPr>
          <a:xfrm rot="-875832">
            <a:off x="-1370568" y="13079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5" name="Google Shape;875;p33"/>
          <p:cNvSpPr/>
          <p:nvPr/>
        </p:nvSpPr>
        <p:spPr>
          <a:xfrm>
            <a:off x="-269859" y="-12642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6" name="Google Shape;876;p33"/>
          <p:cNvSpPr/>
          <p:nvPr/>
        </p:nvSpPr>
        <p:spPr>
          <a:xfrm>
            <a:off x="8006314" y="1323236"/>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7" name="Google Shape;877;p33"/>
          <p:cNvSpPr/>
          <p:nvPr/>
        </p:nvSpPr>
        <p:spPr>
          <a:xfrm>
            <a:off x="795278" y="5851750"/>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878" name="Google Shape;878;p33"/>
          <p:cNvGrpSpPr/>
          <p:nvPr/>
        </p:nvGrpSpPr>
        <p:grpSpPr>
          <a:xfrm rot="-9133658">
            <a:off x="6339955" y="-2752215"/>
            <a:ext cx="8286042" cy="4955351"/>
            <a:chOff x="8862618" y="4905250"/>
            <a:chExt cx="3716780" cy="2222767"/>
          </a:xfrm>
        </p:grpSpPr>
        <p:sp>
          <p:nvSpPr>
            <p:cNvPr id="879" name="Google Shape;879;p33"/>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80" name="Google Shape;880;p33"/>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881" name="Google Shape;881;p33"/>
          <p:cNvGrpSpPr/>
          <p:nvPr/>
        </p:nvGrpSpPr>
        <p:grpSpPr>
          <a:xfrm>
            <a:off x="1827249" y="2338407"/>
            <a:ext cx="6317755" cy="1657751"/>
            <a:chOff x="1846289" y="2696032"/>
            <a:chExt cx="6317755" cy="1657751"/>
          </a:xfrm>
        </p:grpSpPr>
        <p:sp>
          <p:nvSpPr>
            <p:cNvPr id="882" name="Google Shape;882;p33"/>
            <p:cNvSpPr txBox="1"/>
            <p:nvPr/>
          </p:nvSpPr>
          <p:spPr>
            <a:xfrm>
              <a:off x="1846289" y="2696032"/>
              <a:ext cx="6317755" cy="13696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300" b="1" dirty="0">
                  <a:solidFill>
                    <a:schemeClr val="lt1"/>
                  </a:solidFill>
                  <a:latin typeface="Poppins SemiBold"/>
                  <a:ea typeface="Poppins SemiBold"/>
                  <a:cs typeface="Poppins SemiBold"/>
                  <a:sym typeface="Poppins SemiBold"/>
                </a:rPr>
                <a:t>THANK </a:t>
              </a:r>
              <a:r>
                <a:rPr lang="en-US" sz="8300" b="1" dirty="0">
                  <a:solidFill>
                    <a:srgbClr val="E8015F"/>
                  </a:solidFill>
                  <a:latin typeface="Poppins SemiBold"/>
                  <a:ea typeface="Poppins SemiBold"/>
                  <a:cs typeface="Poppins SemiBold"/>
                  <a:sym typeface="Poppins SemiBold"/>
                </a:rPr>
                <a:t>YOU</a:t>
              </a:r>
              <a:endParaRPr dirty="0"/>
            </a:p>
          </p:txBody>
        </p:sp>
        <p:sp>
          <p:nvSpPr>
            <p:cNvPr id="883" name="Google Shape;883;p33"/>
            <p:cNvSpPr txBox="1"/>
            <p:nvPr/>
          </p:nvSpPr>
          <p:spPr>
            <a:xfrm>
              <a:off x="1926067" y="3984451"/>
              <a:ext cx="33121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Poppins Medium"/>
                  <a:ea typeface="Poppins Medium"/>
                  <a:cs typeface="Poppins Medium"/>
                  <a:sym typeface="Poppins Medium"/>
                </a:rPr>
                <a:t>FROM </a:t>
              </a:r>
              <a:r>
                <a:rPr lang="en-US" sz="1800" dirty="0">
                  <a:solidFill>
                    <a:schemeClr val="accent4"/>
                  </a:solidFill>
                  <a:latin typeface="Poppins Medium"/>
                  <a:ea typeface="Poppins Medium"/>
                  <a:cs typeface="Poppins Medium"/>
                  <a:sym typeface="Poppins Medium"/>
                </a:rPr>
                <a:t>TEAM - 07</a:t>
              </a:r>
              <a:endParaRPr dirty="0">
                <a:solidFill>
                  <a:schemeClr val="accent4"/>
                </a:solidFill>
              </a:endParaRPr>
            </a:p>
          </p:txBody>
        </p:sp>
      </p:grpSp>
      <p:pic>
        <p:nvPicPr>
          <p:cNvPr id="3" name="Graphic 2">
            <a:extLst>
              <a:ext uri="{FF2B5EF4-FFF2-40B4-BE49-F238E27FC236}">
                <a16:creationId xmlns:a16="http://schemas.microsoft.com/office/drawing/2014/main" id="{2AA12D0C-50F6-5654-513F-1ECED1B021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4" name="TextBox 3">
            <a:extLst>
              <a:ext uri="{FF2B5EF4-FFF2-40B4-BE49-F238E27FC236}">
                <a16:creationId xmlns:a16="http://schemas.microsoft.com/office/drawing/2014/main" id="{D94C8A08-B178-A656-4CCA-F4350165F530}"/>
              </a:ext>
            </a:extLst>
          </p:cNvPr>
          <p:cNvSpPr txBox="1"/>
          <p:nvPr/>
        </p:nvSpPr>
        <p:spPr>
          <a:xfrm>
            <a:off x="1276737" y="4327583"/>
            <a:ext cx="6405434" cy="1323439"/>
          </a:xfrm>
          <a:prstGeom prst="rect">
            <a:avLst/>
          </a:prstGeom>
          <a:noFill/>
        </p:spPr>
        <p:txBody>
          <a:bodyPr wrap="square">
            <a:spAutoFit/>
          </a:bodyPr>
          <a:lstStyle/>
          <a:p>
            <a:pPr algn="ctr"/>
            <a:r>
              <a:rPr lang="en-US" sz="8000" dirty="0">
                <a:ln w="25400">
                  <a:solidFill>
                    <a:schemeClr val="bg1"/>
                  </a:solidFill>
                </a:ln>
                <a:noFill/>
                <a:latin typeface="Bebas Neue" panose="020B0000000000000000" pitchFamily="34" charset="0"/>
                <a:cs typeface="Poppins" pitchFamily="2" charset="77"/>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7"/>
          <p:cNvSpPr/>
          <p:nvPr/>
        </p:nvSpPr>
        <p:spPr>
          <a:xfrm>
            <a:off x="390614" y="1099899"/>
            <a:ext cx="3211671" cy="3812345"/>
          </a:xfrm>
          <a:prstGeom prst="snip2DiagRect">
            <a:avLst>
              <a:gd name="adj1" fmla="val 0"/>
              <a:gd name="adj2" fmla="val 37560"/>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 name="Google Shape;82;p7"/>
          <p:cNvSpPr txBox="1"/>
          <p:nvPr/>
        </p:nvSpPr>
        <p:spPr>
          <a:xfrm>
            <a:off x="5401770" y="1320490"/>
            <a:ext cx="5687988" cy="23544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endParaRPr lang="en-US" sz="1800" dirty="0">
              <a:latin typeface="Poppins" panose="00000500000000000000" pitchFamily="2" charset="0"/>
              <a:cs typeface="Poppins" panose="00000500000000000000" pitchFamily="2" charset="0"/>
            </a:endParaRPr>
          </a:p>
        </p:txBody>
      </p:sp>
      <p:sp>
        <p:nvSpPr>
          <p:cNvPr id="87" name="Google Shape;87;p7"/>
          <p:cNvSpPr/>
          <p:nvPr/>
        </p:nvSpPr>
        <p:spPr>
          <a:xfrm>
            <a:off x="740009" y="5122074"/>
            <a:ext cx="800862" cy="603028"/>
          </a:xfrm>
          <a:custGeom>
            <a:avLst/>
            <a:gdLst/>
            <a:ahLst/>
            <a:cxnLst/>
            <a:rect l="l" t="t" r="r" b="b"/>
            <a:pathLst>
              <a:path w="800862" h="603028" extrusionOk="0">
                <a:moveTo>
                  <a:pt x="507206" y="452152"/>
                </a:moveTo>
                <a:cubicBezTo>
                  <a:pt x="468173" y="452152"/>
                  <a:pt x="436531" y="483794"/>
                  <a:pt x="436531" y="522827"/>
                </a:cubicBezTo>
                <a:cubicBezTo>
                  <a:pt x="436531" y="561861"/>
                  <a:pt x="468173" y="593503"/>
                  <a:pt x="507206" y="593503"/>
                </a:cubicBezTo>
                <a:cubicBezTo>
                  <a:pt x="546240" y="593503"/>
                  <a:pt x="577882" y="561861"/>
                  <a:pt x="577882" y="522827"/>
                </a:cubicBezTo>
                <a:cubicBezTo>
                  <a:pt x="577720" y="483889"/>
                  <a:pt x="546145" y="452390"/>
                  <a:pt x="507206" y="452343"/>
                </a:cubicBezTo>
                <a:close/>
                <a:moveTo>
                  <a:pt x="80295" y="452152"/>
                </a:moveTo>
                <a:cubicBezTo>
                  <a:pt x="41262" y="452209"/>
                  <a:pt x="9658" y="483889"/>
                  <a:pt x="9715" y="522923"/>
                </a:cubicBezTo>
                <a:cubicBezTo>
                  <a:pt x="9772" y="561956"/>
                  <a:pt x="41452" y="593560"/>
                  <a:pt x="80486" y="593503"/>
                </a:cubicBezTo>
                <a:cubicBezTo>
                  <a:pt x="119481" y="593446"/>
                  <a:pt x="151066" y="561823"/>
                  <a:pt x="151066" y="522828"/>
                </a:cubicBezTo>
                <a:cubicBezTo>
                  <a:pt x="150904" y="483851"/>
                  <a:pt x="119272" y="452343"/>
                  <a:pt x="80295" y="452343"/>
                </a:cubicBezTo>
                <a:close/>
                <a:moveTo>
                  <a:pt x="507206" y="442627"/>
                </a:moveTo>
                <a:cubicBezTo>
                  <a:pt x="551498" y="442627"/>
                  <a:pt x="587407" y="478536"/>
                  <a:pt x="587407" y="522827"/>
                </a:cubicBezTo>
                <a:cubicBezTo>
                  <a:pt x="587350" y="567100"/>
                  <a:pt x="551479" y="602971"/>
                  <a:pt x="507206" y="603028"/>
                </a:cubicBezTo>
                <a:cubicBezTo>
                  <a:pt x="462915" y="603028"/>
                  <a:pt x="427006" y="567119"/>
                  <a:pt x="427006" y="522827"/>
                </a:cubicBezTo>
                <a:cubicBezTo>
                  <a:pt x="427006" y="478536"/>
                  <a:pt x="462915" y="442627"/>
                  <a:pt x="507206" y="442627"/>
                </a:cubicBezTo>
                <a:close/>
                <a:moveTo>
                  <a:pt x="80486" y="442627"/>
                </a:moveTo>
                <a:cubicBezTo>
                  <a:pt x="124739" y="442684"/>
                  <a:pt x="160591" y="478574"/>
                  <a:pt x="160591" y="522828"/>
                </a:cubicBezTo>
                <a:cubicBezTo>
                  <a:pt x="160534" y="567138"/>
                  <a:pt x="124606" y="603028"/>
                  <a:pt x="80295" y="603028"/>
                </a:cubicBezTo>
                <a:cubicBezTo>
                  <a:pt x="36004" y="602971"/>
                  <a:pt x="133" y="567024"/>
                  <a:pt x="190" y="522732"/>
                </a:cubicBezTo>
                <a:cubicBezTo>
                  <a:pt x="247" y="478441"/>
                  <a:pt x="36195" y="442580"/>
                  <a:pt x="80486" y="442627"/>
                </a:cubicBezTo>
                <a:close/>
                <a:moveTo>
                  <a:pt x="720566" y="230886"/>
                </a:moveTo>
                <a:cubicBezTo>
                  <a:pt x="681485" y="230886"/>
                  <a:pt x="649795" y="262576"/>
                  <a:pt x="649795" y="301657"/>
                </a:cubicBezTo>
                <a:cubicBezTo>
                  <a:pt x="649795" y="340738"/>
                  <a:pt x="681485" y="372428"/>
                  <a:pt x="720566" y="372428"/>
                </a:cubicBezTo>
                <a:cubicBezTo>
                  <a:pt x="759647" y="372428"/>
                  <a:pt x="791337" y="340738"/>
                  <a:pt x="791337" y="301657"/>
                </a:cubicBezTo>
                <a:cubicBezTo>
                  <a:pt x="791337" y="301628"/>
                  <a:pt x="791337" y="301590"/>
                  <a:pt x="791337" y="301562"/>
                </a:cubicBezTo>
                <a:cubicBezTo>
                  <a:pt x="791279" y="262509"/>
                  <a:pt x="759618" y="230886"/>
                  <a:pt x="720566" y="230886"/>
                </a:cubicBezTo>
                <a:close/>
                <a:moveTo>
                  <a:pt x="507206" y="230886"/>
                </a:moveTo>
                <a:cubicBezTo>
                  <a:pt x="468125" y="230829"/>
                  <a:pt x="436397" y="262481"/>
                  <a:pt x="436340" y="301562"/>
                </a:cubicBezTo>
                <a:cubicBezTo>
                  <a:pt x="436283" y="340643"/>
                  <a:pt x="467935" y="372371"/>
                  <a:pt x="507016" y="372428"/>
                </a:cubicBezTo>
                <a:cubicBezTo>
                  <a:pt x="546106" y="372485"/>
                  <a:pt x="577834" y="340833"/>
                  <a:pt x="577882" y="301752"/>
                </a:cubicBezTo>
                <a:cubicBezTo>
                  <a:pt x="577882" y="301686"/>
                  <a:pt x="577882" y="301628"/>
                  <a:pt x="577882" y="301562"/>
                </a:cubicBezTo>
                <a:cubicBezTo>
                  <a:pt x="577824" y="262547"/>
                  <a:pt x="546221" y="230943"/>
                  <a:pt x="507206" y="230886"/>
                </a:cubicBezTo>
                <a:close/>
                <a:moveTo>
                  <a:pt x="293751" y="230886"/>
                </a:moveTo>
                <a:cubicBezTo>
                  <a:pt x="254670" y="230829"/>
                  <a:pt x="222942" y="262481"/>
                  <a:pt x="222885" y="301562"/>
                </a:cubicBezTo>
                <a:cubicBezTo>
                  <a:pt x="222828" y="340643"/>
                  <a:pt x="254480" y="372371"/>
                  <a:pt x="293561" y="372428"/>
                </a:cubicBezTo>
                <a:cubicBezTo>
                  <a:pt x="332642" y="372485"/>
                  <a:pt x="364369" y="340833"/>
                  <a:pt x="364427" y="301752"/>
                </a:cubicBezTo>
                <a:cubicBezTo>
                  <a:pt x="364427" y="301686"/>
                  <a:pt x="364427" y="301628"/>
                  <a:pt x="364427" y="301562"/>
                </a:cubicBezTo>
                <a:cubicBezTo>
                  <a:pt x="364369" y="262547"/>
                  <a:pt x="332765" y="230943"/>
                  <a:pt x="293751" y="230886"/>
                </a:cubicBezTo>
                <a:close/>
                <a:moveTo>
                  <a:pt x="80296" y="230886"/>
                </a:moveTo>
                <a:cubicBezTo>
                  <a:pt x="41215" y="230886"/>
                  <a:pt x="9525" y="262576"/>
                  <a:pt x="9525" y="301657"/>
                </a:cubicBezTo>
                <a:cubicBezTo>
                  <a:pt x="9525" y="340738"/>
                  <a:pt x="41215" y="372428"/>
                  <a:pt x="80296" y="372428"/>
                </a:cubicBezTo>
                <a:cubicBezTo>
                  <a:pt x="119377" y="372428"/>
                  <a:pt x="151067" y="340738"/>
                  <a:pt x="151067" y="301657"/>
                </a:cubicBezTo>
                <a:cubicBezTo>
                  <a:pt x="151067" y="301628"/>
                  <a:pt x="151067" y="301590"/>
                  <a:pt x="151067" y="301562"/>
                </a:cubicBezTo>
                <a:cubicBezTo>
                  <a:pt x="151009" y="262509"/>
                  <a:pt x="119348" y="230886"/>
                  <a:pt x="80296" y="230886"/>
                </a:cubicBezTo>
                <a:close/>
                <a:moveTo>
                  <a:pt x="720566" y="221266"/>
                </a:moveTo>
                <a:cubicBezTo>
                  <a:pt x="764914" y="221266"/>
                  <a:pt x="800862" y="257213"/>
                  <a:pt x="800862" y="301562"/>
                </a:cubicBezTo>
                <a:cubicBezTo>
                  <a:pt x="800804" y="345882"/>
                  <a:pt x="764886" y="381800"/>
                  <a:pt x="720566" y="381858"/>
                </a:cubicBezTo>
                <a:cubicBezTo>
                  <a:pt x="676218" y="381858"/>
                  <a:pt x="640270" y="345910"/>
                  <a:pt x="640270" y="301562"/>
                </a:cubicBezTo>
                <a:cubicBezTo>
                  <a:pt x="640270" y="257213"/>
                  <a:pt x="676218" y="221266"/>
                  <a:pt x="720566" y="221266"/>
                </a:cubicBezTo>
                <a:close/>
                <a:moveTo>
                  <a:pt x="507016" y="221266"/>
                </a:moveTo>
                <a:cubicBezTo>
                  <a:pt x="551364" y="221209"/>
                  <a:pt x="587349" y="257118"/>
                  <a:pt x="587407" y="301467"/>
                </a:cubicBezTo>
                <a:cubicBezTo>
                  <a:pt x="587407" y="301495"/>
                  <a:pt x="587407" y="301533"/>
                  <a:pt x="587407" y="301562"/>
                </a:cubicBezTo>
                <a:cubicBezTo>
                  <a:pt x="587349" y="345853"/>
                  <a:pt x="551498" y="381753"/>
                  <a:pt x="507206" y="381858"/>
                </a:cubicBezTo>
                <a:cubicBezTo>
                  <a:pt x="462858" y="381915"/>
                  <a:pt x="426872" y="346005"/>
                  <a:pt x="426815" y="301657"/>
                </a:cubicBezTo>
                <a:cubicBezTo>
                  <a:pt x="426758" y="257309"/>
                  <a:pt x="462667" y="221323"/>
                  <a:pt x="507016" y="221266"/>
                </a:cubicBezTo>
                <a:close/>
                <a:moveTo>
                  <a:pt x="293561" y="221266"/>
                </a:moveTo>
                <a:cubicBezTo>
                  <a:pt x="337909" y="221209"/>
                  <a:pt x="373894" y="257118"/>
                  <a:pt x="373952" y="301467"/>
                </a:cubicBezTo>
                <a:cubicBezTo>
                  <a:pt x="373952" y="301495"/>
                  <a:pt x="373952" y="301533"/>
                  <a:pt x="373952" y="301562"/>
                </a:cubicBezTo>
                <a:cubicBezTo>
                  <a:pt x="373952" y="345872"/>
                  <a:pt x="338061" y="381800"/>
                  <a:pt x="293751" y="381858"/>
                </a:cubicBezTo>
                <a:cubicBezTo>
                  <a:pt x="249403" y="381915"/>
                  <a:pt x="213417" y="346005"/>
                  <a:pt x="213360" y="301657"/>
                </a:cubicBezTo>
                <a:cubicBezTo>
                  <a:pt x="213303" y="257309"/>
                  <a:pt x="249212" y="221323"/>
                  <a:pt x="293561" y="221266"/>
                </a:cubicBezTo>
                <a:close/>
                <a:moveTo>
                  <a:pt x="80296" y="221266"/>
                </a:moveTo>
                <a:cubicBezTo>
                  <a:pt x="124644" y="221266"/>
                  <a:pt x="160592" y="257213"/>
                  <a:pt x="160592" y="301562"/>
                </a:cubicBezTo>
                <a:cubicBezTo>
                  <a:pt x="160534" y="345882"/>
                  <a:pt x="124616" y="381800"/>
                  <a:pt x="80296" y="381858"/>
                </a:cubicBezTo>
                <a:cubicBezTo>
                  <a:pt x="35947" y="381858"/>
                  <a:pt x="0" y="345910"/>
                  <a:pt x="0" y="301562"/>
                </a:cubicBezTo>
                <a:cubicBezTo>
                  <a:pt x="0" y="257213"/>
                  <a:pt x="35947" y="221266"/>
                  <a:pt x="80296" y="221266"/>
                </a:cubicBezTo>
                <a:close/>
                <a:moveTo>
                  <a:pt x="720566" y="9620"/>
                </a:moveTo>
                <a:cubicBezTo>
                  <a:pt x="681485" y="9620"/>
                  <a:pt x="649795" y="41310"/>
                  <a:pt x="649795" y="80391"/>
                </a:cubicBezTo>
                <a:cubicBezTo>
                  <a:pt x="649795" y="119482"/>
                  <a:pt x="681485" y="151162"/>
                  <a:pt x="720566" y="151162"/>
                </a:cubicBezTo>
                <a:cubicBezTo>
                  <a:pt x="759466" y="151162"/>
                  <a:pt x="791079" y="119767"/>
                  <a:pt x="791337" y="80867"/>
                </a:cubicBezTo>
                <a:cubicBezTo>
                  <a:pt x="791603" y="41786"/>
                  <a:pt x="760133" y="9887"/>
                  <a:pt x="721042" y="9620"/>
                </a:cubicBezTo>
                <a:cubicBezTo>
                  <a:pt x="720880" y="9620"/>
                  <a:pt x="720728" y="9620"/>
                  <a:pt x="720566" y="9620"/>
                </a:cubicBezTo>
                <a:close/>
                <a:moveTo>
                  <a:pt x="507206" y="9620"/>
                </a:moveTo>
                <a:cubicBezTo>
                  <a:pt x="468125" y="9563"/>
                  <a:pt x="436397" y="41215"/>
                  <a:pt x="436340" y="80296"/>
                </a:cubicBezTo>
                <a:cubicBezTo>
                  <a:pt x="436283" y="119377"/>
                  <a:pt x="467935" y="151105"/>
                  <a:pt x="507016" y="151162"/>
                </a:cubicBezTo>
                <a:cubicBezTo>
                  <a:pt x="546097" y="151219"/>
                  <a:pt x="577824" y="119567"/>
                  <a:pt x="577882" y="80486"/>
                </a:cubicBezTo>
                <a:cubicBezTo>
                  <a:pt x="577882" y="80458"/>
                  <a:pt x="577882" y="80420"/>
                  <a:pt x="577882" y="80391"/>
                </a:cubicBezTo>
                <a:cubicBezTo>
                  <a:pt x="577882" y="41339"/>
                  <a:pt x="546259" y="9678"/>
                  <a:pt x="507206" y="9620"/>
                </a:cubicBezTo>
                <a:close/>
                <a:moveTo>
                  <a:pt x="293751" y="9620"/>
                </a:moveTo>
                <a:cubicBezTo>
                  <a:pt x="254670" y="9563"/>
                  <a:pt x="222942" y="41215"/>
                  <a:pt x="222885" y="80296"/>
                </a:cubicBezTo>
                <a:cubicBezTo>
                  <a:pt x="222828" y="119377"/>
                  <a:pt x="254480" y="151105"/>
                  <a:pt x="293561" y="151162"/>
                </a:cubicBezTo>
                <a:cubicBezTo>
                  <a:pt x="332642" y="151219"/>
                  <a:pt x="364369" y="119567"/>
                  <a:pt x="364427" y="80486"/>
                </a:cubicBezTo>
                <a:cubicBezTo>
                  <a:pt x="364427" y="80458"/>
                  <a:pt x="364427" y="80420"/>
                  <a:pt x="364427" y="80391"/>
                </a:cubicBezTo>
                <a:cubicBezTo>
                  <a:pt x="364427" y="41339"/>
                  <a:pt x="332804" y="9678"/>
                  <a:pt x="293751" y="9620"/>
                </a:cubicBezTo>
                <a:close/>
                <a:moveTo>
                  <a:pt x="80296" y="9620"/>
                </a:moveTo>
                <a:cubicBezTo>
                  <a:pt x="41215" y="9620"/>
                  <a:pt x="9525" y="41310"/>
                  <a:pt x="9525" y="80391"/>
                </a:cubicBezTo>
                <a:cubicBezTo>
                  <a:pt x="9525" y="119472"/>
                  <a:pt x="41215" y="151162"/>
                  <a:pt x="80296" y="151162"/>
                </a:cubicBezTo>
                <a:cubicBezTo>
                  <a:pt x="119377" y="151162"/>
                  <a:pt x="151067" y="119472"/>
                  <a:pt x="151067" y="80391"/>
                </a:cubicBezTo>
                <a:cubicBezTo>
                  <a:pt x="151067" y="41310"/>
                  <a:pt x="119377" y="9620"/>
                  <a:pt x="80296" y="9620"/>
                </a:cubicBezTo>
                <a:close/>
                <a:moveTo>
                  <a:pt x="720566" y="0"/>
                </a:moveTo>
                <a:cubicBezTo>
                  <a:pt x="764914" y="0"/>
                  <a:pt x="800862" y="35947"/>
                  <a:pt x="800862" y="80296"/>
                </a:cubicBezTo>
                <a:cubicBezTo>
                  <a:pt x="800862" y="80486"/>
                  <a:pt x="800862" y="80677"/>
                  <a:pt x="800862" y="80867"/>
                </a:cubicBezTo>
                <a:cubicBezTo>
                  <a:pt x="800547" y="124987"/>
                  <a:pt x="764686" y="160592"/>
                  <a:pt x="720566" y="160592"/>
                </a:cubicBezTo>
                <a:cubicBezTo>
                  <a:pt x="676218" y="160592"/>
                  <a:pt x="640270" y="124644"/>
                  <a:pt x="640270" y="80296"/>
                </a:cubicBezTo>
                <a:cubicBezTo>
                  <a:pt x="640270" y="35947"/>
                  <a:pt x="676227" y="0"/>
                  <a:pt x="720566" y="0"/>
                </a:cubicBezTo>
                <a:close/>
                <a:moveTo>
                  <a:pt x="507016" y="0"/>
                </a:moveTo>
                <a:cubicBezTo>
                  <a:pt x="551364" y="-57"/>
                  <a:pt x="587349" y="35852"/>
                  <a:pt x="587407" y="80201"/>
                </a:cubicBezTo>
                <a:cubicBezTo>
                  <a:pt x="587407" y="80267"/>
                  <a:pt x="587407" y="80324"/>
                  <a:pt x="587407" y="80391"/>
                </a:cubicBezTo>
                <a:cubicBezTo>
                  <a:pt x="587302" y="124644"/>
                  <a:pt x="551459" y="160487"/>
                  <a:pt x="507206" y="160592"/>
                </a:cubicBezTo>
                <a:cubicBezTo>
                  <a:pt x="462858" y="160649"/>
                  <a:pt x="426872" y="124740"/>
                  <a:pt x="426815" y="80391"/>
                </a:cubicBezTo>
                <a:cubicBezTo>
                  <a:pt x="426758" y="36043"/>
                  <a:pt x="462667" y="57"/>
                  <a:pt x="507016" y="0"/>
                </a:cubicBezTo>
                <a:close/>
                <a:moveTo>
                  <a:pt x="293561" y="0"/>
                </a:moveTo>
                <a:cubicBezTo>
                  <a:pt x="337909" y="-57"/>
                  <a:pt x="373894" y="35852"/>
                  <a:pt x="373952" y="80201"/>
                </a:cubicBezTo>
                <a:cubicBezTo>
                  <a:pt x="373952" y="80267"/>
                  <a:pt x="373952" y="80324"/>
                  <a:pt x="373952" y="80391"/>
                </a:cubicBezTo>
                <a:cubicBezTo>
                  <a:pt x="373894" y="124663"/>
                  <a:pt x="338023" y="160534"/>
                  <a:pt x="293751" y="160592"/>
                </a:cubicBezTo>
                <a:cubicBezTo>
                  <a:pt x="249403" y="160649"/>
                  <a:pt x="213417" y="124740"/>
                  <a:pt x="213360" y="80391"/>
                </a:cubicBezTo>
                <a:cubicBezTo>
                  <a:pt x="213303" y="36043"/>
                  <a:pt x="249212" y="57"/>
                  <a:pt x="293561" y="0"/>
                </a:cubicBezTo>
                <a:close/>
                <a:moveTo>
                  <a:pt x="80296" y="0"/>
                </a:moveTo>
                <a:cubicBezTo>
                  <a:pt x="124644" y="0"/>
                  <a:pt x="160592" y="35947"/>
                  <a:pt x="160592" y="80296"/>
                </a:cubicBezTo>
                <a:cubicBezTo>
                  <a:pt x="160592" y="80324"/>
                  <a:pt x="160592" y="80363"/>
                  <a:pt x="160592" y="80391"/>
                </a:cubicBezTo>
                <a:cubicBezTo>
                  <a:pt x="160534" y="124701"/>
                  <a:pt x="124606" y="160592"/>
                  <a:pt x="80296" y="160592"/>
                </a:cubicBezTo>
                <a:cubicBezTo>
                  <a:pt x="35947" y="160592"/>
                  <a:pt x="0" y="124644"/>
                  <a:pt x="0" y="80296"/>
                </a:cubicBezTo>
                <a:cubicBezTo>
                  <a:pt x="0" y="35947"/>
                  <a:pt x="35947" y="0"/>
                  <a:pt x="80296" y="0"/>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8" name="Google Shape;88;p7"/>
          <p:cNvSpPr/>
          <p:nvPr/>
        </p:nvSpPr>
        <p:spPr>
          <a:xfrm>
            <a:off x="4652058" y="524184"/>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89" name="Google Shape;89;p7"/>
          <p:cNvPicPr preferRelativeResize="0"/>
          <p:nvPr/>
        </p:nvPicPr>
        <p:blipFill>
          <a:blip r:embed="rId3"/>
          <a:srcRect/>
          <a:stretch/>
        </p:blipFill>
        <p:spPr>
          <a:xfrm>
            <a:off x="631725" y="1167621"/>
            <a:ext cx="3812345" cy="3500053"/>
          </a:xfrm>
          <a:custGeom>
            <a:avLst/>
            <a:gdLst/>
            <a:ahLst/>
            <a:cxnLst/>
            <a:rect l="l" t="t" r="r" b="b"/>
            <a:pathLst>
              <a:path w="3812345" h="3812345" extrusionOk="0">
                <a:moveTo>
                  <a:pt x="0" y="0"/>
                </a:moveTo>
                <a:lnTo>
                  <a:pt x="2754915" y="0"/>
                </a:lnTo>
                <a:lnTo>
                  <a:pt x="3812345" y="1057430"/>
                </a:lnTo>
                <a:lnTo>
                  <a:pt x="3812345" y="3812345"/>
                </a:lnTo>
                <a:lnTo>
                  <a:pt x="1057430" y="3812345"/>
                </a:lnTo>
                <a:lnTo>
                  <a:pt x="0" y="2754915"/>
                </a:lnTo>
                <a:close/>
              </a:path>
            </a:pathLst>
          </a:custGeom>
          <a:noFill/>
          <a:ln>
            <a:noFill/>
          </a:ln>
        </p:spPr>
      </p:pic>
      <p:sp>
        <p:nvSpPr>
          <p:cNvPr id="2" name="Rectangle 1">
            <a:extLst>
              <a:ext uri="{FF2B5EF4-FFF2-40B4-BE49-F238E27FC236}">
                <a16:creationId xmlns:a16="http://schemas.microsoft.com/office/drawing/2014/main" id="{2C2B0911-EF05-EFA8-4B4E-D969E0DC9470}"/>
              </a:ext>
            </a:extLst>
          </p:cNvPr>
          <p:cNvSpPr>
            <a:spLocks noChangeArrowheads="1"/>
          </p:cNvSpPr>
          <p:nvPr/>
        </p:nvSpPr>
        <p:spPr bwMode="auto">
          <a:xfrm>
            <a:off x="0" y="2147483647"/>
            <a:ext cx="100076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D1C1D"/>
                </a:solidFill>
                <a:effectLst/>
                <a:latin typeface="Slack-Lato"/>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6232538-B59F-27E7-6AC4-86457AF70831}"/>
              </a:ext>
            </a:extLst>
          </p:cNvPr>
          <p:cNvSpPr>
            <a:spLocks noChangeArrowheads="1"/>
          </p:cNvSpPr>
          <p:nvPr/>
        </p:nvSpPr>
        <p:spPr bwMode="auto">
          <a:xfrm>
            <a:off x="0" y="2147483647"/>
            <a:ext cx="10541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0784" bIns="45720" numCol="1" anchor="ctr" anchorCtr="0" compatLnSpc="1">
            <a:prstTxWarp prst="textNoShape">
              <a:avLst/>
            </a:prstTxWarp>
            <a:spAutoFit/>
          </a:bodyPr>
          <a:lstStyle/>
          <a:p>
            <a:endParaRPr lang="en-CA" dirty="0"/>
          </a:p>
        </p:txBody>
      </p:sp>
      <p:sp>
        <p:nvSpPr>
          <p:cNvPr id="4" name="Rectangle 3">
            <a:extLst>
              <a:ext uri="{FF2B5EF4-FFF2-40B4-BE49-F238E27FC236}">
                <a16:creationId xmlns:a16="http://schemas.microsoft.com/office/drawing/2014/main" id="{D8FC1255-FDE5-77DF-135A-076C60E9E668}"/>
              </a:ext>
            </a:extLst>
          </p:cNvPr>
          <p:cNvSpPr>
            <a:spLocks noChangeArrowheads="1"/>
          </p:cNvSpPr>
          <p:nvPr/>
        </p:nvSpPr>
        <p:spPr bwMode="auto">
          <a:xfrm>
            <a:off x="152400" y="2147483647"/>
            <a:ext cx="100076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D1C1D"/>
                </a:solidFill>
                <a:effectLst/>
                <a:latin typeface="Slack-Lato"/>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686A1952-F4E7-0F6D-7404-F7D2EEC66464}"/>
              </a:ext>
            </a:extLst>
          </p:cNvPr>
          <p:cNvSpPr>
            <a:spLocks noChangeArrowheads="1"/>
          </p:cNvSpPr>
          <p:nvPr/>
        </p:nvSpPr>
        <p:spPr bwMode="auto">
          <a:xfrm>
            <a:off x="152400" y="2147483647"/>
            <a:ext cx="10541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0784" bIns="45720" numCol="1" anchor="ctr" anchorCtr="0" compatLnSpc="1">
            <a:prstTxWarp prst="textNoShape">
              <a:avLst/>
            </a:prstTxWarp>
            <a:spAutoFit/>
          </a:bodyPr>
          <a:lstStyle/>
          <a:p>
            <a:endParaRPr lang="en-CA" dirty="0"/>
          </a:p>
        </p:txBody>
      </p:sp>
      <p:sp>
        <p:nvSpPr>
          <p:cNvPr id="6" name="TextBox 5">
            <a:extLst>
              <a:ext uri="{FF2B5EF4-FFF2-40B4-BE49-F238E27FC236}">
                <a16:creationId xmlns:a16="http://schemas.microsoft.com/office/drawing/2014/main" id="{C4AA0B6B-15E3-6FC0-238B-612F5182DD1C}"/>
              </a:ext>
            </a:extLst>
          </p:cNvPr>
          <p:cNvSpPr txBox="1"/>
          <p:nvPr/>
        </p:nvSpPr>
        <p:spPr>
          <a:xfrm>
            <a:off x="5422900" y="380033"/>
            <a:ext cx="5766095" cy="1015663"/>
          </a:xfrm>
          <a:prstGeom prst="rect">
            <a:avLst/>
          </a:prstGeom>
          <a:noFill/>
        </p:spPr>
        <p:txBody>
          <a:bodyPr wrap="square" rtlCol="0">
            <a:spAutoFit/>
          </a:bodyPr>
          <a:lstStyle/>
          <a:p>
            <a:r>
              <a:rPr lang="en-CA" sz="6000" dirty="0">
                <a:solidFill>
                  <a:schemeClr val="accent4"/>
                </a:solidFill>
                <a:latin typeface="Bebas Neue" panose="020B0000000000000000" pitchFamily="34" charset="0"/>
                <a:cs typeface="Poppins" pitchFamily="2" charset="77"/>
              </a:rPr>
              <a:t>Project</a:t>
            </a:r>
            <a:r>
              <a:rPr lang="en-CA" sz="6000" dirty="0">
                <a:solidFill>
                  <a:schemeClr val="bg1"/>
                </a:solidFill>
                <a:latin typeface="Bebas Neue" panose="020B0000000000000000" pitchFamily="34" charset="0"/>
                <a:cs typeface="Poppins" pitchFamily="2" charset="77"/>
              </a:rPr>
              <a:t> Description</a:t>
            </a:r>
          </a:p>
        </p:txBody>
      </p:sp>
      <p:sp>
        <p:nvSpPr>
          <p:cNvPr id="9" name="Google Shape;378;p17">
            <a:extLst>
              <a:ext uri="{FF2B5EF4-FFF2-40B4-BE49-F238E27FC236}">
                <a16:creationId xmlns:a16="http://schemas.microsoft.com/office/drawing/2014/main" id="{7EEB5E9C-5CD8-50C7-EEE1-376157F8965F}"/>
              </a:ext>
            </a:extLst>
          </p:cNvPr>
          <p:cNvSpPr/>
          <p:nvPr/>
        </p:nvSpPr>
        <p:spPr>
          <a:xfrm>
            <a:off x="5252484" y="4197227"/>
            <a:ext cx="5936510" cy="2354451"/>
          </a:xfrm>
          <a:prstGeom prst="roundRect">
            <a:avLst>
              <a:gd name="adj" fmla="val 11559"/>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 name="Google Shape;379;p17">
            <a:extLst>
              <a:ext uri="{FF2B5EF4-FFF2-40B4-BE49-F238E27FC236}">
                <a16:creationId xmlns:a16="http://schemas.microsoft.com/office/drawing/2014/main" id="{A026DC35-400E-43DD-4537-AA108709A6E7}"/>
              </a:ext>
            </a:extLst>
          </p:cNvPr>
          <p:cNvSpPr txBox="1"/>
          <p:nvPr/>
        </p:nvSpPr>
        <p:spPr>
          <a:xfrm>
            <a:off x="5422899" y="4778674"/>
            <a:ext cx="5528635"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200" dirty="0">
                <a:solidFill>
                  <a:srgbClr val="D8D8D8"/>
                </a:solidFill>
                <a:latin typeface="Poppins" panose="00000500000000000000" pitchFamily="2" charset="0"/>
                <a:ea typeface="Mulish"/>
                <a:cs typeface="Poppins" panose="00000500000000000000" pitchFamily="2" charset="0"/>
                <a:sym typeface="Mulish"/>
              </a:rPr>
              <a:t>This project involves analyzing crash reports from the Chicago PD to identify patterns and factors contributing to traffic incidents in the area. The model we created used 2020 data which, after cleaning, contained 20,000+ rows of data.  After cleaning the data the rows, columns dropped from (~70,000, 49) to (~20,000, 24)</a:t>
            </a:r>
          </a:p>
        </p:txBody>
      </p:sp>
      <p:sp>
        <p:nvSpPr>
          <p:cNvPr id="11" name="Google Shape;380;p17">
            <a:extLst>
              <a:ext uri="{FF2B5EF4-FFF2-40B4-BE49-F238E27FC236}">
                <a16:creationId xmlns:a16="http://schemas.microsoft.com/office/drawing/2014/main" id="{294EF5A6-F178-6F56-696F-A024498DE881}"/>
              </a:ext>
            </a:extLst>
          </p:cNvPr>
          <p:cNvSpPr txBox="1"/>
          <p:nvPr/>
        </p:nvSpPr>
        <p:spPr>
          <a:xfrm>
            <a:off x="5959445" y="4384564"/>
            <a:ext cx="1407855"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chemeClr val="lt1"/>
                </a:solidFill>
                <a:latin typeface="Poppins SemiBold"/>
                <a:cs typeface="Poppins SemiBold"/>
                <a:sym typeface="Poppins SemiBold"/>
              </a:rPr>
              <a:t>SCOPE</a:t>
            </a:r>
            <a:endParaRPr dirty="0"/>
          </a:p>
        </p:txBody>
      </p:sp>
      <p:pic>
        <p:nvPicPr>
          <p:cNvPr id="17" name="Google Shape;545;p22" descr="Monitor with solid fill">
            <a:extLst>
              <a:ext uri="{FF2B5EF4-FFF2-40B4-BE49-F238E27FC236}">
                <a16:creationId xmlns:a16="http://schemas.microsoft.com/office/drawing/2014/main" id="{8F12D18A-5F88-7E7F-AB6D-0093E260D1EE}"/>
              </a:ext>
            </a:extLst>
          </p:cNvPr>
          <p:cNvPicPr preferRelativeResize="0"/>
          <p:nvPr/>
        </p:nvPicPr>
        <p:blipFill rotWithShape="1">
          <a:blip r:embed="rId4">
            <a:alphaModFix/>
          </a:blip>
          <a:srcRect/>
          <a:stretch/>
        </p:blipFill>
        <p:spPr>
          <a:xfrm>
            <a:off x="5422900" y="4312768"/>
            <a:ext cx="465906" cy="465906"/>
          </a:xfrm>
          <a:prstGeom prst="rect">
            <a:avLst/>
          </a:prstGeom>
          <a:noFill/>
          <a:ln>
            <a:noFill/>
          </a:ln>
        </p:spPr>
      </p:pic>
      <p:pic>
        <p:nvPicPr>
          <p:cNvPr id="23" name="Graphic 22">
            <a:extLst>
              <a:ext uri="{FF2B5EF4-FFF2-40B4-BE49-F238E27FC236}">
                <a16:creationId xmlns:a16="http://schemas.microsoft.com/office/drawing/2014/main" id="{F3E6AAEF-31CA-B07C-A5C5-F5E119AE6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0" y="1321354"/>
            <a:ext cx="7291867" cy="5536646"/>
          </a:xfrm>
          <a:custGeom>
            <a:avLst/>
            <a:gdLst/>
            <a:ahLst/>
            <a:cxnLst/>
            <a:rect l="l" t="t" r="r" b="b"/>
            <a:pathLst>
              <a:path w="7291867" h="5536646" extrusionOk="0">
                <a:moveTo>
                  <a:pt x="0" y="0"/>
                </a:moveTo>
                <a:lnTo>
                  <a:pt x="2631123" y="0"/>
                </a:lnTo>
                <a:lnTo>
                  <a:pt x="7291867" y="4660744"/>
                </a:lnTo>
                <a:lnTo>
                  <a:pt x="7291867" y="5536646"/>
                </a:lnTo>
                <a:lnTo>
                  <a:pt x="0" y="5536646"/>
                </a:lnTo>
                <a:close/>
              </a:path>
            </a:pathLst>
          </a:custGeom>
          <a:solidFill>
            <a:srgbClr val="002060">
              <a:alpha val="22745"/>
            </a:srgbClr>
          </a:solidFill>
          <a:ln>
            <a:noFill/>
          </a:ln>
        </p:spPr>
      </p:sp>
      <p:sp>
        <p:nvSpPr>
          <p:cNvPr id="201" name="Google Shape;201;p12"/>
          <p:cNvSpPr/>
          <p:nvPr/>
        </p:nvSpPr>
        <p:spPr>
          <a:xfrm>
            <a:off x="9550022" y="0"/>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rgbClr val="E8015F"/>
          </a:solidFill>
          <a:ln>
            <a:noFill/>
          </a:ln>
        </p:spPr>
      </p:sp>
      <p:sp>
        <p:nvSpPr>
          <p:cNvPr id="221" name="Google Shape;221;p12"/>
          <p:cNvSpPr/>
          <p:nvPr/>
        </p:nvSpPr>
        <p:spPr>
          <a:xfrm>
            <a:off x="2921287" y="-2104484"/>
            <a:ext cx="3451288" cy="3451288"/>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222" name="Google Shape;222;p12"/>
          <p:cNvGrpSpPr/>
          <p:nvPr/>
        </p:nvGrpSpPr>
        <p:grpSpPr>
          <a:xfrm rot="10460081">
            <a:off x="8373501" y="3509998"/>
            <a:ext cx="6984208" cy="4739086"/>
            <a:chOff x="-1715259" y="-1416607"/>
            <a:chExt cx="6984208" cy="4739086"/>
          </a:xfrm>
        </p:grpSpPr>
        <p:sp>
          <p:nvSpPr>
            <p:cNvPr id="223" name="Google Shape;223;p12"/>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4" name="Google Shape;224;p12"/>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25" name="Google Shape;225;p12"/>
          <p:cNvSpPr/>
          <p:nvPr/>
        </p:nvSpPr>
        <p:spPr>
          <a:xfrm>
            <a:off x="8199862" y="661396"/>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6" name="Google Shape;226;p12"/>
          <p:cNvSpPr/>
          <p:nvPr/>
        </p:nvSpPr>
        <p:spPr>
          <a:xfrm>
            <a:off x="615846" y="6231845"/>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7" name="Google Shape;227;p12"/>
          <p:cNvSpPr txBox="1"/>
          <p:nvPr/>
        </p:nvSpPr>
        <p:spPr>
          <a:xfrm>
            <a:off x="7620000" y="-431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8" name="Google Shape;228;p12"/>
          <p:cNvSpPr/>
          <p:nvPr/>
        </p:nvSpPr>
        <p:spPr>
          <a:xfrm>
            <a:off x="9775423" y="-601243"/>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chemeClr val="lt1">
              <a:alpha val="9803"/>
            </a:schemeClr>
          </a:solidFill>
          <a:ln>
            <a:noFill/>
          </a:ln>
        </p:spPr>
      </p:sp>
      <p:pic>
        <p:nvPicPr>
          <p:cNvPr id="229" name="Google Shape;229;p12"/>
          <p:cNvPicPr preferRelativeResize="0"/>
          <p:nvPr/>
        </p:nvPicPr>
        <p:blipFill>
          <a:blip r:embed="rId3"/>
          <a:srcRect l="20440" r="20440"/>
          <a:stretch/>
        </p:blipFill>
        <p:spPr>
          <a:xfrm>
            <a:off x="6512516" y="445683"/>
            <a:ext cx="5469834" cy="5937507"/>
          </a:xfrm>
          <a:custGeom>
            <a:avLst/>
            <a:gdLst/>
            <a:ahLst/>
            <a:cxnLst/>
            <a:rect l="l" t="t" r="r" b="b"/>
            <a:pathLst>
              <a:path w="4621821" h="5212758" extrusionOk="0">
                <a:moveTo>
                  <a:pt x="0" y="0"/>
                </a:moveTo>
                <a:lnTo>
                  <a:pt x="2927739" y="0"/>
                </a:lnTo>
                <a:lnTo>
                  <a:pt x="4621821" y="1694082"/>
                </a:lnTo>
                <a:lnTo>
                  <a:pt x="4621821" y="5212758"/>
                </a:lnTo>
                <a:lnTo>
                  <a:pt x="1694082" y="5212758"/>
                </a:lnTo>
                <a:lnTo>
                  <a:pt x="0" y="3518676"/>
                </a:lnTo>
                <a:close/>
              </a:path>
            </a:pathLst>
          </a:custGeom>
          <a:noFill/>
          <a:ln>
            <a:noFill/>
          </a:ln>
        </p:spPr>
      </p:pic>
      <p:grpSp>
        <p:nvGrpSpPr>
          <p:cNvPr id="4" name="Google Shape;663;p26">
            <a:extLst>
              <a:ext uri="{FF2B5EF4-FFF2-40B4-BE49-F238E27FC236}">
                <a16:creationId xmlns:a16="http://schemas.microsoft.com/office/drawing/2014/main" id="{35E5EECB-6DDA-5372-B0D4-CEB10387EACA}"/>
              </a:ext>
            </a:extLst>
          </p:cNvPr>
          <p:cNvGrpSpPr/>
          <p:nvPr/>
        </p:nvGrpSpPr>
        <p:grpSpPr>
          <a:xfrm>
            <a:off x="744236" y="3240456"/>
            <a:ext cx="5449940" cy="2662033"/>
            <a:chOff x="1409494" y="3455107"/>
            <a:chExt cx="5271704" cy="2662033"/>
          </a:xfrm>
        </p:grpSpPr>
        <p:pic>
          <p:nvPicPr>
            <p:cNvPr id="6" name="Google Shape;668;p26" descr="Checkbox Checked with solid fill">
              <a:extLst>
                <a:ext uri="{FF2B5EF4-FFF2-40B4-BE49-F238E27FC236}">
                  <a16:creationId xmlns:a16="http://schemas.microsoft.com/office/drawing/2014/main" id="{969CB314-C3E8-2FC7-4734-31D187D41151}"/>
                </a:ext>
              </a:extLst>
            </p:cNvPr>
            <p:cNvPicPr preferRelativeResize="0"/>
            <p:nvPr/>
          </p:nvPicPr>
          <p:blipFill rotWithShape="1">
            <a:blip r:embed="rId4">
              <a:alphaModFix/>
            </a:blip>
            <a:srcRect/>
            <a:stretch/>
          </p:blipFill>
          <p:spPr>
            <a:xfrm>
              <a:off x="1409494" y="3455107"/>
              <a:ext cx="623762" cy="623762"/>
            </a:xfrm>
            <a:prstGeom prst="rect">
              <a:avLst/>
            </a:prstGeom>
            <a:noFill/>
            <a:ln>
              <a:noFill/>
            </a:ln>
          </p:spPr>
        </p:pic>
        <p:sp>
          <p:nvSpPr>
            <p:cNvPr id="7" name="Google Shape;669;p26">
              <a:extLst>
                <a:ext uri="{FF2B5EF4-FFF2-40B4-BE49-F238E27FC236}">
                  <a16:creationId xmlns:a16="http://schemas.microsoft.com/office/drawing/2014/main" id="{BAC46456-E233-1592-D5D2-00C4C04C746C}"/>
                </a:ext>
              </a:extLst>
            </p:cNvPr>
            <p:cNvSpPr txBox="1"/>
            <p:nvPr/>
          </p:nvSpPr>
          <p:spPr>
            <a:xfrm>
              <a:off x="2054390" y="3565649"/>
              <a:ext cx="4582328"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Can we identify hotspots or high-risk areas where crashes are most likely to occur, based on historical crash data and other factors such as traffic volume and road design?</a:t>
              </a:r>
              <a:endParaRPr lang="en-US" dirty="0">
                <a:solidFill>
                  <a:srgbClr val="D8D8D8"/>
                </a:solidFill>
                <a:latin typeface="Poppins" panose="00000500000000000000" pitchFamily="2" charset="0"/>
                <a:cs typeface="Poppins" panose="00000500000000000000" pitchFamily="2" charset="0"/>
              </a:endParaRPr>
            </a:p>
          </p:txBody>
        </p:sp>
        <p:pic>
          <p:nvPicPr>
            <p:cNvPr id="9" name="Google Shape;671;p26" descr="Checkbox Checked with solid fill">
              <a:extLst>
                <a:ext uri="{FF2B5EF4-FFF2-40B4-BE49-F238E27FC236}">
                  <a16:creationId xmlns:a16="http://schemas.microsoft.com/office/drawing/2014/main" id="{5B8D7939-FE2E-DBA0-6C42-355B51B1F1C6}"/>
                </a:ext>
              </a:extLst>
            </p:cNvPr>
            <p:cNvPicPr preferRelativeResize="0"/>
            <p:nvPr/>
          </p:nvPicPr>
          <p:blipFill rotWithShape="1">
            <a:blip r:embed="rId4">
              <a:alphaModFix/>
            </a:blip>
            <a:srcRect/>
            <a:stretch/>
          </p:blipFill>
          <p:spPr>
            <a:xfrm>
              <a:off x="1409494" y="4549786"/>
              <a:ext cx="623762" cy="623762"/>
            </a:xfrm>
            <a:prstGeom prst="rect">
              <a:avLst/>
            </a:prstGeom>
            <a:noFill/>
            <a:ln>
              <a:noFill/>
            </a:ln>
          </p:spPr>
        </p:pic>
        <p:sp>
          <p:nvSpPr>
            <p:cNvPr id="18" name="Google Shape;669;p26">
              <a:extLst>
                <a:ext uri="{FF2B5EF4-FFF2-40B4-BE49-F238E27FC236}">
                  <a16:creationId xmlns:a16="http://schemas.microsoft.com/office/drawing/2014/main" id="{6B064E26-0FC9-B7E1-686D-068656496270}"/>
                </a:ext>
              </a:extLst>
            </p:cNvPr>
            <p:cNvSpPr txBox="1"/>
            <p:nvPr/>
          </p:nvSpPr>
          <p:spPr>
            <a:xfrm>
              <a:off x="2033256" y="4673206"/>
              <a:ext cx="4582328"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Can we predict the likelihood of a hit-and-run or other type of non-fatal crash being solved based on available data (e.g. time of day, location, etc.)?</a:t>
              </a:r>
              <a:endParaRPr lang="en-US" dirty="0">
                <a:solidFill>
                  <a:srgbClr val="D8D8D8"/>
                </a:solidFill>
                <a:latin typeface="Poppins" panose="00000500000000000000" pitchFamily="2" charset="0"/>
                <a:cs typeface="Poppins" panose="00000500000000000000" pitchFamily="2" charset="0"/>
              </a:endParaRPr>
            </a:p>
          </p:txBody>
        </p:sp>
        <p:pic>
          <p:nvPicPr>
            <p:cNvPr id="19" name="Google Shape;671;p26" descr="Checkbox Checked with solid fill">
              <a:extLst>
                <a:ext uri="{FF2B5EF4-FFF2-40B4-BE49-F238E27FC236}">
                  <a16:creationId xmlns:a16="http://schemas.microsoft.com/office/drawing/2014/main" id="{C8087225-7C9D-A00B-C718-167517286894}"/>
                </a:ext>
              </a:extLst>
            </p:cNvPr>
            <p:cNvPicPr preferRelativeResize="0"/>
            <p:nvPr/>
          </p:nvPicPr>
          <p:blipFill rotWithShape="1">
            <a:blip r:embed="rId4">
              <a:alphaModFix/>
            </a:blip>
            <a:srcRect/>
            <a:stretch/>
          </p:blipFill>
          <p:spPr>
            <a:xfrm>
              <a:off x="1409494" y="5493378"/>
              <a:ext cx="623762" cy="623762"/>
            </a:xfrm>
            <a:prstGeom prst="rect">
              <a:avLst/>
            </a:prstGeom>
            <a:noFill/>
            <a:ln>
              <a:noFill/>
            </a:ln>
          </p:spPr>
        </p:pic>
        <p:sp>
          <p:nvSpPr>
            <p:cNvPr id="20" name="Google Shape;669;p26">
              <a:extLst>
                <a:ext uri="{FF2B5EF4-FFF2-40B4-BE49-F238E27FC236}">
                  <a16:creationId xmlns:a16="http://schemas.microsoft.com/office/drawing/2014/main" id="{893ECD36-68BF-D014-C292-7F542FEDFFE7}"/>
                </a:ext>
              </a:extLst>
            </p:cNvPr>
            <p:cNvSpPr txBox="1"/>
            <p:nvPr/>
          </p:nvSpPr>
          <p:spPr>
            <a:xfrm>
              <a:off x="2098870" y="5535153"/>
              <a:ext cx="458232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Which factors contribute the most to the number of injuries in a crash?</a:t>
              </a:r>
              <a:endParaRPr lang="en-US" dirty="0">
                <a:solidFill>
                  <a:srgbClr val="D8D8D8"/>
                </a:solidFill>
                <a:latin typeface="Poppins" panose="00000500000000000000" pitchFamily="2" charset="0"/>
                <a:cs typeface="Poppins" panose="00000500000000000000" pitchFamily="2" charset="0"/>
              </a:endParaRPr>
            </a:p>
          </p:txBody>
        </p:sp>
      </p:grpSp>
      <p:sp>
        <p:nvSpPr>
          <p:cNvPr id="15" name="TextBox 14">
            <a:extLst>
              <a:ext uri="{FF2B5EF4-FFF2-40B4-BE49-F238E27FC236}">
                <a16:creationId xmlns:a16="http://schemas.microsoft.com/office/drawing/2014/main" id="{D196030D-332B-AFDF-D51B-9C8ED507B6D9}"/>
              </a:ext>
            </a:extLst>
          </p:cNvPr>
          <p:cNvSpPr txBox="1"/>
          <p:nvPr/>
        </p:nvSpPr>
        <p:spPr>
          <a:xfrm>
            <a:off x="744236" y="732461"/>
            <a:ext cx="6979651" cy="1015663"/>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Research</a:t>
            </a:r>
            <a:r>
              <a:rPr lang="en-ID" sz="6000" dirty="0">
                <a:solidFill>
                  <a:schemeClr val="bg1"/>
                </a:solidFill>
                <a:latin typeface="Bebas Neue" panose="020B0000000000000000" pitchFamily="34" charset="0"/>
                <a:cs typeface="Poppins" pitchFamily="2" charset="77"/>
              </a:rPr>
              <a:t> Question</a:t>
            </a:r>
          </a:p>
        </p:txBody>
      </p:sp>
      <p:pic>
        <p:nvPicPr>
          <p:cNvPr id="17" name="Graphic 16">
            <a:extLst>
              <a:ext uri="{FF2B5EF4-FFF2-40B4-BE49-F238E27FC236}">
                <a16:creationId xmlns:a16="http://schemas.microsoft.com/office/drawing/2014/main" id="{295EA97B-1468-039F-8A00-E97019381A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
        <p:nvSpPr>
          <p:cNvPr id="2" name="Google Shape;82;p7">
            <a:extLst>
              <a:ext uri="{FF2B5EF4-FFF2-40B4-BE49-F238E27FC236}">
                <a16:creationId xmlns:a16="http://schemas.microsoft.com/office/drawing/2014/main" id="{09933FBE-6CC9-E0BC-E74A-D0C8B160F332}"/>
              </a:ext>
            </a:extLst>
          </p:cNvPr>
          <p:cNvSpPr txBox="1"/>
          <p:nvPr/>
        </p:nvSpPr>
        <p:spPr>
          <a:xfrm>
            <a:off x="702392" y="1647658"/>
            <a:ext cx="5970644" cy="17081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insurance companies are losing millions of dollars well over $3B annually due to lack robust predictive tool, now we helping insurance companies by using over model to predict the likelihood of damages in crashes.</a:t>
            </a:r>
          </a:p>
          <a:p>
            <a:pPr marL="0" marR="0" lvl="0" indent="0" algn="just" rtl="0">
              <a:lnSpc>
                <a:spcPct val="150000"/>
              </a:lnSpc>
              <a:spcBef>
                <a:spcPts val="0"/>
              </a:spcBef>
              <a:spcAft>
                <a:spcPts val="0"/>
              </a:spcAft>
              <a:buNone/>
            </a:pPr>
            <a:endParaRPr lang="en-US" dirty="0">
              <a:solidFill>
                <a:srgbClr val="D8D8D8"/>
              </a:solidFill>
              <a:latin typeface="Poppins" panose="00000500000000000000" pitchFamily="2" charset="0"/>
              <a:ea typeface="Mulish"/>
              <a:cs typeface="Poppins" panose="00000500000000000000" pitchFamily="2" charset="0"/>
              <a:sym typeface="Mulish"/>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05810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Freeform 6">
            <a:extLst>
              <a:ext uri="{FF2B5EF4-FFF2-40B4-BE49-F238E27FC236}">
                <a16:creationId xmlns:a16="http://schemas.microsoft.com/office/drawing/2014/main" id="{DF8757D8-3928-7BC6-2213-C872F23EF953}"/>
              </a:ext>
            </a:extLst>
          </p:cNvPr>
          <p:cNvSpPr>
            <a:spLocks/>
          </p:cNvSpPr>
          <p:nvPr/>
        </p:nvSpPr>
        <p:spPr bwMode="auto">
          <a:xfrm>
            <a:off x="3771457" y="3540432"/>
            <a:ext cx="2960688" cy="1622425"/>
          </a:xfrm>
          <a:custGeom>
            <a:avLst/>
            <a:gdLst>
              <a:gd name="T0" fmla="*/ 778 w 778"/>
              <a:gd name="T1" fmla="*/ 0 h 426"/>
              <a:gd name="T2" fmla="*/ 55 w 778"/>
              <a:gd name="T3" fmla="*/ 0 h 426"/>
              <a:gd name="T4" fmla="*/ 0 w 778"/>
              <a:gd name="T5" fmla="*/ 55 h 426"/>
              <a:gd name="T6" fmla="*/ 0 w 778"/>
              <a:gd name="T7" fmla="*/ 371 h 426"/>
              <a:gd name="T8" fmla="*/ 55 w 778"/>
              <a:gd name="T9" fmla="*/ 426 h 426"/>
              <a:gd name="T10" fmla="*/ 371 w 778"/>
              <a:gd name="T11" fmla="*/ 426 h 426"/>
              <a:gd name="T12" fmla="*/ 426 w 778"/>
              <a:gd name="T13" fmla="*/ 371 h 426"/>
              <a:gd name="T14" fmla="*/ 426 w 778"/>
              <a:gd name="T15" fmla="*/ 71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8" h="426">
                <a:moveTo>
                  <a:pt x="778" y="0"/>
                </a:moveTo>
                <a:cubicBezTo>
                  <a:pt x="55" y="0"/>
                  <a:pt x="55" y="0"/>
                  <a:pt x="55" y="0"/>
                </a:cubicBezTo>
                <a:cubicBezTo>
                  <a:pt x="24" y="0"/>
                  <a:pt x="0" y="25"/>
                  <a:pt x="0" y="55"/>
                </a:cubicBezTo>
                <a:cubicBezTo>
                  <a:pt x="0" y="371"/>
                  <a:pt x="0" y="371"/>
                  <a:pt x="0" y="371"/>
                </a:cubicBezTo>
                <a:cubicBezTo>
                  <a:pt x="0" y="402"/>
                  <a:pt x="24" y="426"/>
                  <a:pt x="55" y="426"/>
                </a:cubicBezTo>
                <a:cubicBezTo>
                  <a:pt x="371" y="426"/>
                  <a:pt x="371" y="426"/>
                  <a:pt x="371" y="426"/>
                </a:cubicBezTo>
                <a:cubicBezTo>
                  <a:pt x="401" y="426"/>
                  <a:pt x="426" y="402"/>
                  <a:pt x="426" y="371"/>
                </a:cubicBezTo>
                <a:cubicBezTo>
                  <a:pt x="426" y="71"/>
                  <a:pt x="426" y="71"/>
                  <a:pt x="426" y="71"/>
                </a:cubicBezTo>
              </a:path>
            </a:pathLst>
          </a:custGeom>
          <a:noFill/>
          <a:ln w="166688" cap="flat">
            <a:solidFill>
              <a:srgbClr val="B300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 name="Freeform 7">
            <a:extLst>
              <a:ext uri="{FF2B5EF4-FFF2-40B4-BE49-F238E27FC236}">
                <a16:creationId xmlns:a16="http://schemas.microsoft.com/office/drawing/2014/main" id="{37F00183-7B8B-11CE-402D-0AFD587622D2}"/>
              </a:ext>
            </a:extLst>
          </p:cNvPr>
          <p:cNvSpPr>
            <a:spLocks/>
          </p:cNvSpPr>
          <p:nvPr/>
        </p:nvSpPr>
        <p:spPr bwMode="auto">
          <a:xfrm>
            <a:off x="5393882" y="1918007"/>
            <a:ext cx="3241675" cy="3244850"/>
          </a:xfrm>
          <a:custGeom>
            <a:avLst/>
            <a:gdLst>
              <a:gd name="T0" fmla="*/ 0 w 852"/>
              <a:gd name="T1" fmla="*/ 355 h 852"/>
              <a:gd name="T2" fmla="*/ 0 w 852"/>
              <a:gd name="T3" fmla="*/ 55 h 852"/>
              <a:gd name="T4" fmla="*/ 55 w 852"/>
              <a:gd name="T5" fmla="*/ 0 h 852"/>
              <a:gd name="T6" fmla="*/ 371 w 852"/>
              <a:gd name="T7" fmla="*/ 0 h 852"/>
              <a:gd name="T8" fmla="*/ 426 w 852"/>
              <a:gd name="T9" fmla="*/ 55 h 852"/>
              <a:gd name="T10" fmla="*/ 426 w 852"/>
              <a:gd name="T11" fmla="*/ 797 h 852"/>
              <a:gd name="T12" fmla="*/ 481 w 852"/>
              <a:gd name="T13" fmla="*/ 852 h 852"/>
              <a:gd name="T14" fmla="*/ 797 w 852"/>
              <a:gd name="T15" fmla="*/ 852 h 852"/>
              <a:gd name="T16" fmla="*/ 852 w 852"/>
              <a:gd name="T17" fmla="*/ 797 h 852"/>
              <a:gd name="T18" fmla="*/ 852 w 852"/>
              <a:gd name="T19" fmla="*/ 497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2" h="852">
                <a:moveTo>
                  <a:pt x="0" y="355"/>
                </a:moveTo>
                <a:cubicBezTo>
                  <a:pt x="0" y="55"/>
                  <a:pt x="0" y="55"/>
                  <a:pt x="0" y="55"/>
                </a:cubicBezTo>
                <a:cubicBezTo>
                  <a:pt x="0" y="24"/>
                  <a:pt x="24" y="0"/>
                  <a:pt x="55" y="0"/>
                </a:cubicBezTo>
                <a:cubicBezTo>
                  <a:pt x="371" y="0"/>
                  <a:pt x="371" y="0"/>
                  <a:pt x="371" y="0"/>
                </a:cubicBezTo>
                <a:cubicBezTo>
                  <a:pt x="401" y="0"/>
                  <a:pt x="426" y="24"/>
                  <a:pt x="426" y="55"/>
                </a:cubicBezTo>
                <a:cubicBezTo>
                  <a:pt x="426" y="797"/>
                  <a:pt x="426" y="797"/>
                  <a:pt x="426" y="797"/>
                </a:cubicBezTo>
                <a:cubicBezTo>
                  <a:pt x="426" y="828"/>
                  <a:pt x="451" y="852"/>
                  <a:pt x="481" y="852"/>
                </a:cubicBezTo>
                <a:cubicBezTo>
                  <a:pt x="797" y="852"/>
                  <a:pt x="797" y="852"/>
                  <a:pt x="797" y="852"/>
                </a:cubicBezTo>
                <a:cubicBezTo>
                  <a:pt x="827" y="852"/>
                  <a:pt x="852" y="828"/>
                  <a:pt x="852" y="797"/>
                </a:cubicBezTo>
                <a:cubicBezTo>
                  <a:pt x="852" y="497"/>
                  <a:pt x="852" y="497"/>
                  <a:pt x="852" y="497"/>
                </a:cubicBezTo>
              </a:path>
            </a:pathLst>
          </a:custGeom>
          <a:noFill/>
          <a:ln w="166688"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684" name="Picture 683" descr="A picture containing text, clipart&#10;&#10;Description automatically generated">
            <a:extLst>
              <a:ext uri="{FF2B5EF4-FFF2-40B4-BE49-F238E27FC236}">
                <a16:creationId xmlns:a16="http://schemas.microsoft.com/office/drawing/2014/main" id="{5206F8B8-E896-09F2-3BE4-889315F9323F}"/>
              </a:ext>
            </a:extLst>
          </p:cNvPr>
          <p:cNvPicPr>
            <a:picLocks noChangeAspect="1"/>
          </p:cNvPicPr>
          <p:nvPr/>
        </p:nvPicPr>
        <p:blipFill>
          <a:blip r:embed="rId5"/>
          <a:stretch>
            <a:fillRect/>
          </a:stretch>
        </p:blipFill>
        <p:spPr>
          <a:xfrm>
            <a:off x="5538238" y="2381810"/>
            <a:ext cx="1283520" cy="519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6" name="Picture 685" descr="Icon&#10;&#10;Description automatically generated">
            <a:extLst>
              <a:ext uri="{FF2B5EF4-FFF2-40B4-BE49-F238E27FC236}">
                <a16:creationId xmlns:a16="http://schemas.microsoft.com/office/drawing/2014/main" id="{F9145DB5-9D20-7A5D-664D-CD4DE4A3024E}"/>
              </a:ext>
            </a:extLst>
          </p:cNvPr>
          <p:cNvPicPr>
            <a:picLocks noChangeAspect="1"/>
          </p:cNvPicPr>
          <p:nvPr/>
        </p:nvPicPr>
        <p:blipFill>
          <a:blip r:embed="rId6"/>
          <a:stretch>
            <a:fillRect/>
          </a:stretch>
        </p:blipFill>
        <p:spPr>
          <a:xfrm>
            <a:off x="4031955" y="3852483"/>
            <a:ext cx="1058245" cy="1282483"/>
          </a:xfrm>
          <a:prstGeom prst="rect">
            <a:avLst/>
          </a:prstGeom>
        </p:spPr>
      </p:pic>
      <p:pic>
        <p:nvPicPr>
          <p:cNvPr id="688" name="Picture 687" descr="A picture containing text, clipart&#10;&#10;Description automatically generated">
            <a:extLst>
              <a:ext uri="{FF2B5EF4-FFF2-40B4-BE49-F238E27FC236}">
                <a16:creationId xmlns:a16="http://schemas.microsoft.com/office/drawing/2014/main" id="{46C845E9-4278-4F40-A08F-A93F11638A83}"/>
              </a:ext>
            </a:extLst>
          </p:cNvPr>
          <p:cNvPicPr>
            <a:picLocks noChangeAspect="1"/>
          </p:cNvPicPr>
          <p:nvPr/>
        </p:nvPicPr>
        <p:blipFill>
          <a:blip r:embed="rId7"/>
          <a:stretch>
            <a:fillRect/>
          </a:stretch>
        </p:blipFill>
        <p:spPr>
          <a:xfrm>
            <a:off x="7303917" y="3937309"/>
            <a:ext cx="1050653" cy="840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95" name="TextBox 694">
            <a:extLst>
              <a:ext uri="{FF2B5EF4-FFF2-40B4-BE49-F238E27FC236}">
                <a16:creationId xmlns:a16="http://schemas.microsoft.com/office/drawing/2014/main" id="{3D5DFB49-8B16-C528-B4F1-FF5AAB8320D8}"/>
              </a:ext>
            </a:extLst>
          </p:cNvPr>
          <p:cNvSpPr txBox="1"/>
          <p:nvPr/>
        </p:nvSpPr>
        <p:spPr>
          <a:xfrm>
            <a:off x="2606174" y="610519"/>
            <a:ext cx="6979651" cy="1015663"/>
          </a:xfrm>
          <a:prstGeom prst="rect">
            <a:avLst/>
          </a:prstGeom>
          <a:noFill/>
        </p:spPr>
        <p:txBody>
          <a:bodyPr wrap="square" rtlCol="0">
            <a:spAutoFit/>
          </a:bodyPr>
          <a:lstStyle/>
          <a:p>
            <a:r>
              <a:rPr lang="en-ID" sz="6000" dirty="0">
                <a:solidFill>
                  <a:schemeClr val="bg1"/>
                </a:solidFill>
                <a:latin typeface="Bebas Neue" panose="020B0000000000000000" pitchFamily="34" charset="0"/>
                <a:cs typeface="Poppins" pitchFamily="2" charset="77"/>
              </a:rPr>
              <a:t>Extract </a:t>
            </a:r>
            <a:r>
              <a:rPr lang="en-ID" sz="6000" dirty="0">
                <a:solidFill>
                  <a:schemeClr val="accent4"/>
                </a:solidFill>
                <a:latin typeface="Bebas Neue" panose="020B0000000000000000" pitchFamily="34" charset="0"/>
                <a:cs typeface="Poppins" pitchFamily="2" charset="77"/>
              </a:rPr>
              <a:t>TRANSFORM </a:t>
            </a:r>
            <a:r>
              <a:rPr lang="en-ID" sz="6000" dirty="0">
                <a:solidFill>
                  <a:schemeClr val="bg1"/>
                </a:solidFill>
                <a:latin typeface="Bebas Neue" panose="020B0000000000000000" pitchFamily="34" charset="0"/>
                <a:cs typeface="Poppins" pitchFamily="2" charset="77"/>
              </a:rPr>
              <a:t>load</a:t>
            </a:r>
          </a:p>
        </p:txBody>
      </p:sp>
      <p:pic>
        <p:nvPicPr>
          <p:cNvPr id="6" name="Picture 5" descr="Graphical user interface, application&#10;&#10;Description automatically generated">
            <a:extLst>
              <a:ext uri="{FF2B5EF4-FFF2-40B4-BE49-F238E27FC236}">
                <a16:creationId xmlns:a16="http://schemas.microsoft.com/office/drawing/2014/main" id="{4B3DC375-94D6-EDAA-51B3-85A0050CB82C}"/>
              </a:ext>
            </a:extLst>
          </p:cNvPr>
          <p:cNvPicPr>
            <a:picLocks noChangeAspect="1"/>
          </p:cNvPicPr>
          <p:nvPr/>
        </p:nvPicPr>
        <p:blipFill>
          <a:blip r:embed="rId8"/>
          <a:stretch>
            <a:fillRect/>
          </a:stretch>
        </p:blipFill>
        <p:spPr>
          <a:xfrm>
            <a:off x="793905" y="1860477"/>
            <a:ext cx="4136384" cy="1383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Graphical user interface, application&#10;&#10;Description automatically generated">
            <a:extLst>
              <a:ext uri="{FF2B5EF4-FFF2-40B4-BE49-F238E27FC236}">
                <a16:creationId xmlns:a16="http://schemas.microsoft.com/office/drawing/2014/main" id="{B818F779-3EEE-5F8A-43DA-2EA5F4323800}"/>
              </a:ext>
            </a:extLst>
          </p:cNvPr>
          <p:cNvPicPr>
            <a:picLocks noChangeAspect="1"/>
          </p:cNvPicPr>
          <p:nvPr/>
        </p:nvPicPr>
        <p:blipFill>
          <a:blip r:embed="rId9"/>
          <a:stretch>
            <a:fillRect/>
          </a:stretch>
        </p:blipFill>
        <p:spPr>
          <a:xfrm>
            <a:off x="598576" y="5303734"/>
            <a:ext cx="4588124" cy="1183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Text&#10;&#10;Description automatically generated">
            <a:extLst>
              <a:ext uri="{FF2B5EF4-FFF2-40B4-BE49-F238E27FC236}">
                <a16:creationId xmlns:a16="http://schemas.microsoft.com/office/drawing/2014/main" id="{B11A406D-C59F-65A3-EA16-60AC1BE54368}"/>
              </a:ext>
            </a:extLst>
          </p:cNvPr>
          <p:cNvPicPr>
            <a:picLocks noChangeAspect="1"/>
          </p:cNvPicPr>
          <p:nvPr/>
        </p:nvPicPr>
        <p:blipFill>
          <a:blip r:embed="rId10"/>
          <a:stretch>
            <a:fillRect/>
          </a:stretch>
        </p:blipFill>
        <p:spPr>
          <a:xfrm>
            <a:off x="9025633" y="2381810"/>
            <a:ext cx="2501900" cy="279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380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grpSp>
        <p:nvGrpSpPr>
          <p:cNvPr id="4" name="Group 3">
            <a:extLst>
              <a:ext uri="{FF2B5EF4-FFF2-40B4-BE49-F238E27FC236}">
                <a16:creationId xmlns:a16="http://schemas.microsoft.com/office/drawing/2014/main" id="{9CCE5B2E-9387-6B66-4CBA-5F3168F95B71}"/>
              </a:ext>
            </a:extLst>
          </p:cNvPr>
          <p:cNvGrpSpPr/>
          <p:nvPr/>
        </p:nvGrpSpPr>
        <p:grpSpPr>
          <a:xfrm>
            <a:off x="3280130" y="706531"/>
            <a:ext cx="5631739" cy="5563257"/>
            <a:chOff x="588086" y="1180444"/>
            <a:chExt cx="4803775" cy="4808538"/>
          </a:xfrm>
        </p:grpSpPr>
        <p:sp>
          <p:nvSpPr>
            <p:cNvPr id="5" name="Oval 4">
              <a:extLst>
                <a:ext uri="{FF2B5EF4-FFF2-40B4-BE49-F238E27FC236}">
                  <a16:creationId xmlns:a16="http://schemas.microsoft.com/office/drawing/2014/main" id="{6CE96E45-B5AD-323F-1045-7CB15E60F78D}"/>
                </a:ext>
              </a:extLst>
            </p:cNvPr>
            <p:cNvSpPr/>
            <p:nvPr/>
          </p:nvSpPr>
          <p:spPr>
            <a:xfrm>
              <a:off x="795927" y="1394304"/>
              <a:ext cx="4356566" cy="4356566"/>
            </a:xfrm>
            <a:prstGeom prst="ellipse">
              <a:avLst/>
            </a:prstGeom>
            <a:gradFill flip="none" rotWithShape="1">
              <a:gsLst>
                <a:gs pos="100000">
                  <a:schemeClr val="accent2"/>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Freeform 447">
              <a:extLst>
                <a:ext uri="{FF2B5EF4-FFF2-40B4-BE49-F238E27FC236}">
                  <a16:creationId xmlns:a16="http://schemas.microsoft.com/office/drawing/2014/main" id="{1DAE0BDB-4D63-0029-9487-454C22BBE1CA}"/>
                </a:ext>
              </a:extLst>
            </p:cNvPr>
            <p:cNvSpPr>
              <a:spLocks/>
            </p:cNvSpPr>
            <p:nvPr/>
          </p:nvSpPr>
          <p:spPr bwMode="auto">
            <a:xfrm>
              <a:off x="3523374" y="1264582"/>
              <a:ext cx="1868487" cy="3067050"/>
            </a:xfrm>
            <a:custGeom>
              <a:avLst/>
              <a:gdLst>
                <a:gd name="T0" fmla="*/ 1845654 w 491"/>
                <a:gd name="T1" fmla="*/ 2369820 h 805"/>
                <a:gd name="T2" fmla="*/ 0 w 491"/>
                <a:gd name="T3" fmla="*/ 0 h 805"/>
                <a:gd name="T4" fmla="*/ 372936 w 491"/>
                <a:gd name="T5" fmla="*/ 487680 h 805"/>
                <a:gd name="T6" fmla="*/ 468073 w 491"/>
                <a:gd name="T7" fmla="*/ 1817370 h 805"/>
                <a:gd name="T8" fmla="*/ 407186 w 491"/>
                <a:gd name="T9" fmla="*/ 2590800 h 805"/>
                <a:gd name="T10" fmla="*/ 1103587 w 491"/>
                <a:gd name="T11" fmla="*/ 3067050 h 805"/>
                <a:gd name="T12" fmla="*/ 1845654 w 491"/>
                <a:gd name="T13" fmla="*/ 2369820 h 8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1" h="805">
                  <a:moveTo>
                    <a:pt x="485" y="622"/>
                  </a:moveTo>
                  <a:cubicBezTo>
                    <a:pt x="491" y="325"/>
                    <a:pt x="281" y="66"/>
                    <a:pt x="0" y="0"/>
                  </a:cubicBezTo>
                  <a:cubicBezTo>
                    <a:pt x="43" y="25"/>
                    <a:pt x="75" y="74"/>
                    <a:pt x="98" y="128"/>
                  </a:cubicBezTo>
                  <a:cubicBezTo>
                    <a:pt x="146" y="238"/>
                    <a:pt x="154" y="361"/>
                    <a:pt x="123" y="477"/>
                  </a:cubicBezTo>
                  <a:cubicBezTo>
                    <a:pt x="105" y="547"/>
                    <a:pt x="89" y="633"/>
                    <a:pt x="107" y="680"/>
                  </a:cubicBezTo>
                  <a:cubicBezTo>
                    <a:pt x="136" y="754"/>
                    <a:pt x="210" y="805"/>
                    <a:pt x="290" y="805"/>
                  </a:cubicBezTo>
                  <a:cubicBezTo>
                    <a:pt x="394" y="805"/>
                    <a:pt x="479" y="724"/>
                    <a:pt x="485" y="622"/>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0" name="Oval 451">
              <a:extLst>
                <a:ext uri="{FF2B5EF4-FFF2-40B4-BE49-F238E27FC236}">
                  <a16:creationId xmlns:a16="http://schemas.microsoft.com/office/drawing/2014/main" id="{B77B8BD4-1721-B60C-297C-7BF1E368B2C4}"/>
                </a:ext>
              </a:extLst>
            </p:cNvPr>
            <p:cNvSpPr>
              <a:spLocks noChangeArrowheads="1"/>
            </p:cNvSpPr>
            <p:nvPr/>
          </p:nvSpPr>
          <p:spPr bwMode="auto">
            <a:xfrm>
              <a:off x="4101223" y="30600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1" name="Freeform 448">
              <a:extLst>
                <a:ext uri="{FF2B5EF4-FFF2-40B4-BE49-F238E27FC236}">
                  <a16:creationId xmlns:a16="http://schemas.microsoft.com/office/drawing/2014/main" id="{F9BF74E2-26BD-756F-151D-0A7EA737D528}"/>
                </a:ext>
              </a:extLst>
            </p:cNvPr>
            <p:cNvSpPr>
              <a:spLocks/>
            </p:cNvSpPr>
            <p:nvPr/>
          </p:nvSpPr>
          <p:spPr bwMode="auto">
            <a:xfrm>
              <a:off x="670636" y="1180444"/>
              <a:ext cx="3065463" cy="1871663"/>
            </a:xfrm>
            <a:custGeom>
              <a:avLst/>
              <a:gdLst>
                <a:gd name="T0" fmla="*/ 2368593 w 805"/>
                <a:gd name="T1" fmla="*/ 22872 h 491"/>
                <a:gd name="T2" fmla="*/ 0 w 805"/>
                <a:gd name="T3" fmla="*/ 1871663 h 491"/>
                <a:gd name="T4" fmla="*/ 487427 w 805"/>
                <a:gd name="T5" fmla="*/ 1498093 h 491"/>
                <a:gd name="T6" fmla="*/ 1816429 w 805"/>
                <a:gd name="T7" fmla="*/ 1402794 h 491"/>
                <a:gd name="T8" fmla="*/ 2589459 w 805"/>
                <a:gd name="T9" fmla="*/ 1463785 h 491"/>
                <a:gd name="T10" fmla="*/ 3065462 w 805"/>
                <a:gd name="T11" fmla="*/ 766200 h 491"/>
                <a:gd name="T12" fmla="*/ 2368593 w 805"/>
                <a:gd name="T13" fmla="*/ 22872 h 4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5" h="491">
                  <a:moveTo>
                    <a:pt x="622" y="6"/>
                  </a:moveTo>
                  <a:cubicBezTo>
                    <a:pt x="325" y="0"/>
                    <a:pt x="66" y="211"/>
                    <a:pt x="0" y="491"/>
                  </a:cubicBezTo>
                  <a:cubicBezTo>
                    <a:pt x="25" y="448"/>
                    <a:pt x="74" y="416"/>
                    <a:pt x="128" y="393"/>
                  </a:cubicBezTo>
                  <a:cubicBezTo>
                    <a:pt x="238" y="345"/>
                    <a:pt x="361" y="338"/>
                    <a:pt x="477" y="368"/>
                  </a:cubicBezTo>
                  <a:cubicBezTo>
                    <a:pt x="547" y="386"/>
                    <a:pt x="633" y="402"/>
                    <a:pt x="680" y="384"/>
                  </a:cubicBezTo>
                  <a:cubicBezTo>
                    <a:pt x="754" y="355"/>
                    <a:pt x="805" y="281"/>
                    <a:pt x="805" y="201"/>
                  </a:cubicBezTo>
                  <a:cubicBezTo>
                    <a:pt x="805" y="97"/>
                    <a:pt x="724" y="12"/>
                    <a:pt x="622" y="6"/>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2" name="Oval 452">
              <a:extLst>
                <a:ext uri="{FF2B5EF4-FFF2-40B4-BE49-F238E27FC236}">
                  <a16:creationId xmlns:a16="http://schemas.microsoft.com/office/drawing/2014/main" id="{F4F61262-502A-69DE-EAF6-C0710167ACD8}"/>
                </a:ext>
              </a:extLst>
            </p:cNvPr>
            <p:cNvSpPr>
              <a:spLocks noChangeArrowheads="1"/>
            </p:cNvSpPr>
            <p:nvPr/>
          </p:nvSpPr>
          <p:spPr bwMode="auto">
            <a:xfrm>
              <a:off x="2464511" y="14217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3" name="Freeform 449">
              <a:extLst>
                <a:ext uri="{FF2B5EF4-FFF2-40B4-BE49-F238E27FC236}">
                  <a16:creationId xmlns:a16="http://schemas.microsoft.com/office/drawing/2014/main" id="{DEBADEFF-7FA3-6D4A-BE27-7150A29D5A8E}"/>
                </a:ext>
              </a:extLst>
            </p:cNvPr>
            <p:cNvSpPr>
              <a:spLocks/>
            </p:cNvSpPr>
            <p:nvPr/>
          </p:nvSpPr>
          <p:spPr bwMode="auto">
            <a:xfrm>
              <a:off x="588086" y="2837794"/>
              <a:ext cx="1868487" cy="3067050"/>
            </a:xfrm>
            <a:custGeom>
              <a:avLst/>
              <a:gdLst>
                <a:gd name="T0" fmla="*/ 22833 w 491"/>
                <a:gd name="T1" fmla="*/ 697230 h 805"/>
                <a:gd name="T2" fmla="*/ 1868487 w 491"/>
                <a:gd name="T3" fmla="*/ 3067050 h 805"/>
                <a:gd name="T4" fmla="*/ 1495551 w 491"/>
                <a:gd name="T5" fmla="*/ 2579370 h 805"/>
                <a:gd name="T6" fmla="*/ 1400414 w 491"/>
                <a:gd name="T7" fmla="*/ 1249680 h 805"/>
                <a:gd name="T8" fmla="*/ 1461301 w 491"/>
                <a:gd name="T9" fmla="*/ 476250 h 805"/>
                <a:gd name="T10" fmla="*/ 764900 w 491"/>
                <a:gd name="T11" fmla="*/ 0 h 805"/>
                <a:gd name="T12" fmla="*/ 22833 w 491"/>
                <a:gd name="T13" fmla="*/ 697230 h 8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1" h="805">
                  <a:moveTo>
                    <a:pt x="6" y="183"/>
                  </a:moveTo>
                  <a:cubicBezTo>
                    <a:pt x="0" y="480"/>
                    <a:pt x="211" y="739"/>
                    <a:pt x="491" y="805"/>
                  </a:cubicBezTo>
                  <a:cubicBezTo>
                    <a:pt x="448" y="780"/>
                    <a:pt x="416" y="731"/>
                    <a:pt x="393" y="677"/>
                  </a:cubicBezTo>
                  <a:cubicBezTo>
                    <a:pt x="345" y="567"/>
                    <a:pt x="338" y="444"/>
                    <a:pt x="368" y="328"/>
                  </a:cubicBezTo>
                  <a:cubicBezTo>
                    <a:pt x="386" y="258"/>
                    <a:pt x="402" y="172"/>
                    <a:pt x="384" y="125"/>
                  </a:cubicBezTo>
                  <a:cubicBezTo>
                    <a:pt x="355" y="51"/>
                    <a:pt x="281" y="0"/>
                    <a:pt x="201" y="0"/>
                  </a:cubicBezTo>
                  <a:cubicBezTo>
                    <a:pt x="97" y="0"/>
                    <a:pt x="12" y="81"/>
                    <a:pt x="6" y="183"/>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4" name="Oval 453">
              <a:extLst>
                <a:ext uri="{FF2B5EF4-FFF2-40B4-BE49-F238E27FC236}">
                  <a16:creationId xmlns:a16="http://schemas.microsoft.com/office/drawing/2014/main" id="{48A2BDDA-796D-CAF1-52EC-5E92DEA24075}"/>
                </a:ext>
              </a:extLst>
            </p:cNvPr>
            <p:cNvSpPr>
              <a:spLocks noChangeArrowheads="1"/>
            </p:cNvSpPr>
            <p:nvPr/>
          </p:nvSpPr>
          <p:spPr bwMode="auto">
            <a:xfrm>
              <a:off x="827798" y="30600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5" name="Freeform 450">
              <a:extLst>
                <a:ext uri="{FF2B5EF4-FFF2-40B4-BE49-F238E27FC236}">
                  <a16:creationId xmlns:a16="http://schemas.microsoft.com/office/drawing/2014/main" id="{BEDB840B-99A3-F565-7231-39D9DE2F7FAF}"/>
                </a:ext>
              </a:extLst>
            </p:cNvPr>
            <p:cNvSpPr>
              <a:spLocks/>
            </p:cNvSpPr>
            <p:nvPr/>
          </p:nvSpPr>
          <p:spPr bwMode="auto">
            <a:xfrm>
              <a:off x="2243848" y="4118907"/>
              <a:ext cx="3065463" cy="1870075"/>
            </a:xfrm>
            <a:custGeom>
              <a:avLst/>
              <a:gdLst>
                <a:gd name="T0" fmla="*/ 696869 w 805"/>
                <a:gd name="T1" fmla="*/ 1847223 h 491"/>
                <a:gd name="T2" fmla="*/ 3065462 w 805"/>
                <a:gd name="T3" fmla="*/ 0 h 491"/>
                <a:gd name="T4" fmla="*/ 2578035 w 805"/>
                <a:gd name="T5" fmla="*/ 373253 h 491"/>
                <a:gd name="T6" fmla="*/ 1249033 w 805"/>
                <a:gd name="T7" fmla="*/ 468471 h 491"/>
                <a:gd name="T8" fmla="*/ 476003 w 805"/>
                <a:gd name="T9" fmla="*/ 407532 h 491"/>
                <a:gd name="T10" fmla="*/ 0 w 805"/>
                <a:gd name="T11" fmla="*/ 1104525 h 491"/>
                <a:gd name="T12" fmla="*/ 696869 w 805"/>
                <a:gd name="T13" fmla="*/ 1847223 h 4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5" h="491">
                  <a:moveTo>
                    <a:pt x="183" y="485"/>
                  </a:moveTo>
                  <a:cubicBezTo>
                    <a:pt x="480" y="491"/>
                    <a:pt x="739" y="281"/>
                    <a:pt x="805" y="0"/>
                  </a:cubicBezTo>
                  <a:cubicBezTo>
                    <a:pt x="780" y="43"/>
                    <a:pt x="731" y="75"/>
                    <a:pt x="677" y="98"/>
                  </a:cubicBezTo>
                  <a:cubicBezTo>
                    <a:pt x="567" y="146"/>
                    <a:pt x="444" y="154"/>
                    <a:pt x="328" y="123"/>
                  </a:cubicBezTo>
                  <a:cubicBezTo>
                    <a:pt x="258" y="105"/>
                    <a:pt x="172" y="89"/>
                    <a:pt x="125" y="107"/>
                  </a:cubicBezTo>
                  <a:cubicBezTo>
                    <a:pt x="51" y="136"/>
                    <a:pt x="0" y="210"/>
                    <a:pt x="0" y="290"/>
                  </a:cubicBezTo>
                  <a:cubicBezTo>
                    <a:pt x="0" y="394"/>
                    <a:pt x="81" y="479"/>
                    <a:pt x="183" y="485"/>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6" name="Oval 454">
              <a:extLst>
                <a:ext uri="{FF2B5EF4-FFF2-40B4-BE49-F238E27FC236}">
                  <a16:creationId xmlns:a16="http://schemas.microsoft.com/office/drawing/2014/main" id="{6E5A761A-2C07-AF3A-D4C0-9025412F90B8}"/>
                </a:ext>
              </a:extLst>
            </p:cNvPr>
            <p:cNvSpPr>
              <a:spLocks noChangeArrowheads="1"/>
            </p:cNvSpPr>
            <p:nvPr/>
          </p:nvSpPr>
          <p:spPr bwMode="auto">
            <a:xfrm>
              <a:off x="2464511" y="46983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grpSp>
          <p:nvGrpSpPr>
            <p:cNvPr id="18" name="Group 17">
              <a:extLst>
                <a:ext uri="{FF2B5EF4-FFF2-40B4-BE49-F238E27FC236}">
                  <a16:creationId xmlns:a16="http://schemas.microsoft.com/office/drawing/2014/main" id="{17403241-554B-F467-8174-F2F029BE1871}"/>
                </a:ext>
              </a:extLst>
            </p:cNvPr>
            <p:cNvGrpSpPr/>
            <p:nvPr/>
          </p:nvGrpSpPr>
          <p:grpSpPr>
            <a:xfrm>
              <a:off x="1044250" y="3279230"/>
              <a:ext cx="618020" cy="618020"/>
              <a:chOff x="1046163" y="658813"/>
              <a:chExt cx="960437" cy="960437"/>
            </a:xfrm>
          </p:grpSpPr>
          <p:sp>
            <p:nvSpPr>
              <p:cNvPr id="672" name="Freeform 595">
                <a:extLst>
                  <a:ext uri="{FF2B5EF4-FFF2-40B4-BE49-F238E27FC236}">
                    <a16:creationId xmlns:a16="http://schemas.microsoft.com/office/drawing/2014/main" id="{53236992-0ACF-76B1-25D2-DA737FC09E5A}"/>
                  </a:ext>
                </a:extLst>
              </p:cNvPr>
              <p:cNvSpPr>
                <a:spLocks noEditPoints="1"/>
              </p:cNvSpPr>
              <p:nvPr/>
            </p:nvSpPr>
            <p:spPr bwMode="auto">
              <a:xfrm>
                <a:off x="1046163" y="658813"/>
                <a:ext cx="960437" cy="960437"/>
              </a:xfrm>
              <a:custGeom>
                <a:avLst/>
                <a:gdLst>
                  <a:gd name="T0" fmla="*/ 952815 w 252"/>
                  <a:gd name="T1" fmla="*/ 468785 h 252"/>
                  <a:gd name="T2" fmla="*/ 777497 w 252"/>
                  <a:gd name="T3" fmla="*/ 358259 h 252"/>
                  <a:gd name="T4" fmla="*/ 823233 w 252"/>
                  <a:gd name="T5" fmla="*/ 156262 h 252"/>
                  <a:gd name="T6" fmla="*/ 804176 w 252"/>
                  <a:gd name="T7" fmla="*/ 137205 h 252"/>
                  <a:gd name="T8" fmla="*/ 602179 w 252"/>
                  <a:gd name="T9" fmla="*/ 182941 h 252"/>
                  <a:gd name="T10" fmla="*/ 491653 w 252"/>
                  <a:gd name="T11" fmla="*/ 7623 h 252"/>
                  <a:gd name="T12" fmla="*/ 468785 w 252"/>
                  <a:gd name="T13" fmla="*/ 7623 h 252"/>
                  <a:gd name="T14" fmla="*/ 358259 w 252"/>
                  <a:gd name="T15" fmla="*/ 182941 h 252"/>
                  <a:gd name="T16" fmla="*/ 156262 w 252"/>
                  <a:gd name="T17" fmla="*/ 137205 h 252"/>
                  <a:gd name="T18" fmla="*/ 137205 w 252"/>
                  <a:gd name="T19" fmla="*/ 156262 h 252"/>
                  <a:gd name="T20" fmla="*/ 182941 w 252"/>
                  <a:gd name="T21" fmla="*/ 358259 h 252"/>
                  <a:gd name="T22" fmla="*/ 7623 w 252"/>
                  <a:gd name="T23" fmla="*/ 468785 h 252"/>
                  <a:gd name="T24" fmla="*/ 7623 w 252"/>
                  <a:gd name="T25" fmla="*/ 491653 h 252"/>
                  <a:gd name="T26" fmla="*/ 182941 w 252"/>
                  <a:gd name="T27" fmla="*/ 602179 h 252"/>
                  <a:gd name="T28" fmla="*/ 137205 w 252"/>
                  <a:gd name="T29" fmla="*/ 804176 h 252"/>
                  <a:gd name="T30" fmla="*/ 156262 w 252"/>
                  <a:gd name="T31" fmla="*/ 823233 h 252"/>
                  <a:gd name="T32" fmla="*/ 358259 w 252"/>
                  <a:gd name="T33" fmla="*/ 777497 h 252"/>
                  <a:gd name="T34" fmla="*/ 468785 w 252"/>
                  <a:gd name="T35" fmla="*/ 952815 h 252"/>
                  <a:gd name="T36" fmla="*/ 491653 w 252"/>
                  <a:gd name="T37" fmla="*/ 952815 h 252"/>
                  <a:gd name="T38" fmla="*/ 602179 w 252"/>
                  <a:gd name="T39" fmla="*/ 777497 h 252"/>
                  <a:gd name="T40" fmla="*/ 804176 w 252"/>
                  <a:gd name="T41" fmla="*/ 823233 h 252"/>
                  <a:gd name="T42" fmla="*/ 823233 w 252"/>
                  <a:gd name="T43" fmla="*/ 804176 h 252"/>
                  <a:gd name="T44" fmla="*/ 777497 w 252"/>
                  <a:gd name="T45" fmla="*/ 602179 h 252"/>
                  <a:gd name="T46" fmla="*/ 952815 w 252"/>
                  <a:gd name="T47" fmla="*/ 491653 h 252"/>
                  <a:gd name="T48" fmla="*/ 952815 w 252"/>
                  <a:gd name="T49" fmla="*/ 468785 h 252"/>
                  <a:gd name="T50" fmla="*/ 480219 w 252"/>
                  <a:gd name="T51" fmla="*/ 762252 h 252"/>
                  <a:gd name="T52" fmla="*/ 198186 w 252"/>
                  <a:gd name="T53" fmla="*/ 480219 h 252"/>
                  <a:gd name="T54" fmla="*/ 480219 w 252"/>
                  <a:gd name="T55" fmla="*/ 198186 h 252"/>
                  <a:gd name="T56" fmla="*/ 762252 w 252"/>
                  <a:gd name="T57" fmla="*/ 480219 h 252"/>
                  <a:gd name="T58" fmla="*/ 480219 w 252"/>
                  <a:gd name="T59" fmla="*/ 762252 h 2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52" h="252">
                    <a:moveTo>
                      <a:pt x="250" y="123"/>
                    </a:moveTo>
                    <a:cubicBezTo>
                      <a:pt x="204" y="94"/>
                      <a:pt x="204" y="94"/>
                      <a:pt x="204" y="94"/>
                    </a:cubicBezTo>
                    <a:cubicBezTo>
                      <a:pt x="216" y="41"/>
                      <a:pt x="216" y="41"/>
                      <a:pt x="216" y="41"/>
                    </a:cubicBezTo>
                    <a:cubicBezTo>
                      <a:pt x="217" y="38"/>
                      <a:pt x="214" y="35"/>
                      <a:pt x="211" y="36"/>
                    </a:cubicBezTo>
                    <a:cubicBezTo>
                      <a:pt x="158" y="48"/>
                      <a:pt x="158" y="48"/>
                      <a:pt x="158" y="48"/>
                    </a:cubicBezTo>
                    <a:cubicBezTo>
                      <a:pt x="129" y="2"/>
                      <a:pt x="129" y="2"/>
                      <a:pt x="129" y="2"/>
                    </a:cubicBezTo>
                    <a:cubicBezTo>
                      <a:pt x="128" y="0"/>
                      <a:pt x="124" y="0"/>
                      <a:pt x="123" y="2"/>
                    </a:cubicBezTo>
                    <a:cubicBezTo>
                      <a:pt x="94" y="48"/>
                      <a:pt x="94" y="48"/>
                      <a:pt x="94" y="48"/>
                    </a:cubicBezTo>
                    <a:cubicBezTo>
                      <a:pt x="41" y="36"/>
                      <a:pt x="41" y="36"/>
                      <a:pt x="41" y="36"/>
                    </a:cubicBezTo>
                    <a:cubicBezTo>
                      <a:pt x="38" y="35"/>
                      <a:pt x="35" y="38"/>
                      <a:pt x="36" y="41"/>
                    </a:cubicBezTo>
                    <a:cubicBezTo>
                      <a:pt x="48" y="94"/>
                      <a:pt x="48" y="94"/>
                      <a:pt x="48" y="94"/>
                    </a:cubicBezTo>
                    <a:cubicBezTo>
                      <a:pt x="2" y="123"/>
                      <a:pt x="2" y="123"/>
                      <a:pt x="2" y="123"/>
                    </a:cubicBezTo>
                    <a:cubicBezTo>
                      <a:pt x="0" y="124"/>
                      <a:pt x="0" y="128"/>
                      <a:pt x="2" y="129"/>
                    </a:cubicBezTo>
                    <a:cubicBezTo>
                      <a:pt x="48" y="158"/>
                      <a:pt x="48" y="158"/>
                      <a:pt x="48" y="158"/>
                    </a:cubicBezTo>
                    <a:cubicBezTo>
                      <a:pt x="36" y="211"/>
                      <a:pt x="36" y="211"/>
                      <a:pt x="36" y="211"/>
                    </a:cubicBezTo>
                    <a:cubicBezTo>
                      <a:pt x="35" y="214"/>
                      <a:pt x="38" y="217"/>
                      <a:pt x="41" y="216"/>
                    </a:cubicBezTo>
                    <a:cubicBezTo>
                      <a:pt x="94" y="204"/>
                      <a:pt x="94" y="204"/>
                      <a:pt x="94" y="204"/>
                    </a:cubicBezTo>
                    <a:cubicBezTo>
                      <a:pt x="123" y="250"/>
                      <a:pt x="123" y="250"/>
                      <a:pt x="123" y="250"/>
                    </a:cubicBezTo>
                    <a:cubicBezTo>
                      <a:pt x="124" y="252"/>
                      <a:pt x="128" y="252"/>
                      <a:pt x="129" y="250"/>
                    </a:cubicBezTo>
                    <a:cubicBezTo>
                      <a:pt x="158" y="204"/>
                      <a:pt x="158" y="204"/>
                      <a:pt x="158" y="204"/>
                    </a:cubicBezTo>
                    <a:cubicBezTo>
                      <a:pt x="211" y="216"/>
                      <a:pt x="211" y="216"/>
                      <a:pt x="211" y="216"/>
                    </a:cubicBezTo>
                    <a:cubicBezTo>
                      <a:pt x="214" y="217"/>
                      <a:pt x="217" y="214"/>
                      <a:pt x="216" y="211"/>
                    </a:cubicBezTo>
                    <a:cubicBezTo>
                      <a:pt x="204" y="158"/>
                      <a:pt x="204" y="158"/>
                      <a:pt x="204" y="158"/>
                    </a:cubicBezTo>
                    <a:cubicBezTo>
                      <a:pt x="250" y="129"/>
                      <a:pt x="250" y="129"/>
                      <a:pt x="250" y="129"/>
                    </a:cubicBezTo>
                    <a:cubicBezTo>
                      <a:pt x="252" y="128"/>
                      <a:pt x="252" y="124"/>
                      <a:pt x="250" y="123"/>
                    </a:cubicBezTo>
                    <a:close/>
                    <a:moveTo>
                      <a:pt x="126" y="200"/>
                    </a:moveTo>
                    <a:cubicBezTo>
                      <a:pt x="85" y="200"/>
                      <a:pt x="52" y="167"/>
                      <a:pt x="52" y="126"/>
                    </a:cubicBezTo>
                    <a:cubicBezTo>
                      <a:pt x="52" y="85"/>
                      <a:pt x="85" y="52"/>
                      <a:pt x="126" y="52"/>
                    </a:cubicBezTo>
                    <a:cubicBezTo>
                      <a:pt x="167" y="52"/>
                      <a:pt x="200" y="85"/>
                      <a:pt x="200" y="126"/>
                    </a:cubicBezTo>
                    <a:cubicBezTo>
                      <a:pt x="200" y="167"/>
                      <a:pt x="167" y="200"/>
                      <a:pt x="126" y="200"/>
                    </a:cubicBezTo>
                    <a:close/>
                  </a:path>
                </a:pathLst>
              </a:custGeom>
              <a:solidFill>
                <a:schemeClr val="accent2"/>
              </a:solidFill>
              <a:ln>
                <a:noFill/>
              </a:ln>
            </p:spPr>
            <p:txBody>
              <a:bodyPr/>
              <a:lstStyle/>
              <a:p>
                <a:endParaRPr lang="ru-RU">
                  <a:solidFill>
                    <a:schemeClr val="bg1"/>
                  </a:solidFill>
                </a:endParaRPr>
              </a:p>
            </p:txBody>
          </p:sp>
          <p:sp>
            <p:nvSpPr>
              <p:cNvPr id="673" name="Oval 596">
                <a:extLst>
                  <a:ext uri="{FF2B5EF4-FFF2-40B4-BE49-F238E27FC236}">
                    <a16:creationId xmlns:a16="http://schemas.microsoft.com/office/drawing/2014/main" id="{F291EE01-2A2B-C954-AA00-8C228D5BF11E}"/>
                  </a:ext>
                </a:extLst>
              </p:cNvPr>
              <p:cNvSpPr>
                <a:spLocks noChangeArrowheads="1"/>
              </p:cNvSpPr>
              <p:nvPr/>
            </p:nvSpPr>
            <p:spPr bwMode="auto">
              <a:xfrm>
                <a:off x="1309688" y="920750"/>
                <a:ext cx="433388" cy="434975"/>
              </a:xfrm>
              <a:prstGeom prst="ellipse">
                <a:avLst/>
              </a:prstGeom>
              <a:solidFill>
                <a:schemeClr val="accent3"/>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solidFill>
                    <a:schemeClr val="bg1"/>
                  </a:solidFill>
                </a:endParaRPr>
              </a:p>
            </p:txBody>
          </p:sp>
          <p:sp>
            <p:nvSpPr>
              <p:cNvPr id="679" name="Freeform 597">
                <a:extLst>
                  <a:ext uri="{FF2B5EF4-FFF2-40B4-BE49-F238E27FC236}">
                    <a16:creationId xmlns:a16="http://schemas.microsoft.com/office/drawing/2014/main" id="{0DFFCBDD-47E9-03B7-3D07-5E6B1E56B236}"/>
                  </a:ext>
                </a:extLst>
              </p:cNvPr>
              <p:cNvSpPr>
                <a:spLocks/>
              </p:cNvSpPr>
              <p:nvPr/>
            </p:nvSpPr>
            <p:spPr bwMode="auto">
              <a:xfrm>
                <a:off x="1347788" y="1054100"/>
                <a:ext cx="273050" cy="252413"/>
              </a:xfrm>
              <a:custGeom>
                <a:avLst/>
                <a:gdLst>
                  <a:gd name="T0" fmla="*/ 219957 w 72"/>
                  <a:gd name="T1" fmla="*/ 210344 h 66"/>
                  <a:gd name="T2" fmla="*/ 185826 w 72"/>
                  <a:gd name="T3" fmla="*/ 210344 h 66"/>
                  <a:gd name="T4" fmla="*/ 83432 w 72"/>
                  <a:gd name="T5" fmla="*/ 95611 h 66"/>
                  <a:gd name="T6" fmla="*/ 109978 w 72"/>
                  <a:gd name="T7" fmla="*/ 95611 h 66"/>
                  <a:gd name="T8" fmla="*/ 56885 w 72"/>
                  <a:gd name="T9" fmla="*/ 0 h 66"/>
                  <a:gd name="T10" fmla="*/ 0 w 72"/>
                  <a:gd name="T11" fmla="*/ 95611 h 66"/>
                  <a:gd name="T12" fmla="*/ 26547 w 72"/>
                  <a:gd name="T13" fmla="*/ 95611 h 66"/>
                  <a:gd name="T14" fmla="*/ 197203 w 72"/>
                  <a:gd name="T15" fmla="*/ 237115 h 66"/>
                  <a:gd name="T16" fmla="*/ 223749 w 72"/>
                  <a:gd name="T17" fmla="*/ 225642 h 66"/>
                  <a:gd name="T18" fmla="*/ 246503 w 72"/>
                  <a:gd name="T19" fmla="*/ 214169 h 66"/>
                  <a:gd name="T20" fmla="*/ 261673 w 72"/>
                  <a:gd name="T21" fmla="*/ 202695 h 66"/>
                  <a:gd name="T22" fmla="*/ 273050 w 72"/>
                  <a:gd name="T23" fmla="*/ 191222 h 66"/>
                  <a:gd name="T24" fmla="*/ 219957 w 72"/>
                  <a:gd name="T25" fmla="*/ 210344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66">
                    <a:moveTo>
                      <a:pt x="58" y="55"/>
                    </a:moveTo>
                    <a:cubicBezTo>
                      <a:pt x="55" y="55"/>
                      <a:pt x="49" y="55"/>
                      <a:pt x="49" y="55"/>
                    </a:cubicBezTo>
                    <a:cubicBezTo>
                      <a:pt x="33" y="53"/>
                      <a:pt x="22" y="41"/>
                      <a:pt x="22" y="25"/>
                    </a:cubicBezTo>
                    <a:cubicBezTo>
                      <a:pt x="29" y="25"/>
                      <a:pt x="29" y="25"/>
                      <a:pt x="29" y="25"/>
                    </a:cubicBezTo>
                    <a:cubicBezTo>
                      <a:pt x="15" y="0"/>
                      <a:pt x="15" y="0"/>
                      <a:pt x="15" y="0"/>
                    </a:cubicBezTo>
                    <a:cubicBezTo>
                      <a:pt x="0" y="25"/>
                      <a:pt x="0" y="25"/>
                      <a:pt x="0" y="25"/>
                    </a:cubicBezTo>
                    <a:cubicBezTo>
                      <a:pt x="7" y="25"/>
                      <a:pt x="7" y="25"/>
                      <a:pt x="7" y="25"/>
                    </a:cubicBezTo>
                    <a:cubicBezTo>
                      <a:pt x="9" y="47"/>
                      <a:pt x="28" y="66"/>
                      <a:pt x="52" y="62"/>
                    </a:cubicBezTo>
                    <a:cubicBezTo>
                      <a:pt x="55" y="61"/>
                      <a:pt x="57" y="60"/>
                      <a:pt x="59" y="59"/>
                    </a:cubicBezTo>
                    <a:cubicBezTo>
                      <a:pt x="62" y="58"/>
                      <a:pt x="64" y="57"/>
                      <a:pt x="65" y="56"/>
                    </a:cubicBezTo>
                    <a:cubicBezTo>
                      <a:pt x="67" y="55"/>
                      <a:pt x="68" y="54"/>
                      <a:pt x="69" y="53"/>
                    </a:cubicBezTo>
                    <a:cubicBezTo>
                      <a:pt x="70" y="52"/>
                      <a:pt x="71" y="51"/>
                      <a:pt x="72" y="50"/>
                    </a:cubicBezTo>
                    <a:cubicBezTo>
                      <a:pt x="67" y="52"/>
                      <a:pt x="63" y="54"/>
                      <a:pt x="5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solidFill>
                    <a:schemeClr val="bg1"/>
                  </a:solidFill>
                </a:endParaRPr>
              </a:p>
            </p:txBody>
          </p:sp>
          <p:sp>
            <p:nvSpPr>
              <p:cNvPr id="680" name="Freeform 598">
                <a:extLst>
                  <a:ext uri="{FF2B5EF4-FFF2-40B4-BE49-F238E27FC236}">
                    <a16:creationId xmlns:a16="http://schemas.microsoft.com/office/drawing/2014/main" id="{605707C6-47A1-9CB8-4164-7AC33DEBACA6}"/>
                  </a:ext>
                </a:extLst>
              </p:cNvPr>
              <p:cNvSpPr>
                <a:spLocks/>
              </p:cNvSpPr>
              <p:nvPr/>
            </p:nvSpPr>
            <p:spPr bwMode="auto">
              <a:xfrm>
                <a:off x="1430338" y="971550"/>
                <a:ext cx="274638" cy="250825"/>
              </a:xfrm>
              <a:custGeom>
                <a:avLst/>
                <a:gdLst>
                  <a:gd name="T0" fmla="*/ 53402 w 72"/>
                  <a:gd name="T1" fmla="*/ 41804 h 66"/>
                  <a:gd name="T2" fmla="*/ 87732 w 72"/>
                  <a:gd name="T3" fmla="*/ 41804 h 66"/>
                  <a:gd name="T4" fmla="*/ 190721 w 72"/>
                  <a:gd name="T5" fmla="*/ 155816 h 66"/>
                  <a:gd name="T6" fmla="*/ 164020 w 72"/>
                  <a:gd name="T7" fmla="*/ 155816 h 66"/>
                  <a:gd name="T8" fmla="*/ 217422 w 72"/>
                  <a:gd name="T9" fmla="*/ 250825 h 66"/>
                  <a:gd name="T10" fmla="*/ 274638 w 72"/>
                  <a:gd name="T11" fmla="*/ 155816 h 66"/>
                  <a:gd name="T12" fmla="*/ 247937 w 72"/>
                  <a:gd name="T13" fmla="*/ 155816 h 66"/>
                  <a:gd name="T14" fmla="*/ 76288 w 72"/>
                  <a:gd name="T15" fmla="*/ 15202 h 66"/>
                  <a:gd name="T16" fmla="*/ 49587 w 72"/>
                  <a:gd name="T17" fmla="*/ 26603 h 66"/>
                  <a:gd name="T18" fmla="*/ 26701 w 72"/>
                  <a:gd name="T19" fmla="*/ 38004 h 66"/>
                  <a:gd name="T20" fmla="*/ 11443 w 72"/>
                  <a:gd name="T21" fmla="*/ 49405 h 66"/>
                  <a:gd name="T22" fmla="*/ 0 w 72"/>
                  <a:gd name="T23" fmla="*/ 60806 h 66"/>
                  <a:gd name="T24" fmla="*/ 53402 w 72"/>
                  <a:gd name="T25" fmla="*/ 41804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66">
                    <a:moveTo>
                      <a:pt x="14" y="11"/>
                    </a:moveTo>
                    <a:cubicBezTo>
                      <a:pt x="17" y="11"/>
                      <a:pt x="23" y="11"/>
                      <a:pt x="23" y="11"/>
                    </a:cubicBezTo>
                    <a:cubicBezTo>
                      <a:pt x="39" y="13"/>
                      <a:pt x="50" y="25"/>
                      <a:pt x="50" y="41"/>
                    </a:cubicBezTo>
                    <a:cubicBezTo>
                      <a:pt x="43" y="41"/>
                      <a:pt x="43" y="41"/>
                      <a:pt x="43" y="41"/>
                    </a:cubicBezTo>
                    <a:cubicBezTo>
                      <a:pt x="57" y="66"/>
                      <a:pt x="57" y="66"/>
                      <a:pt x="57" y="66"/>
                    </a:cubicBezTo>
                    <a:cubicBezTo>
                      <a:pt x="72" y="41"/>
                      <a:pt x="72" y="41"/>
                      <a:pt x="72" y="41"/>
                    </a:cubicBezTo>
                    <a:cubicBezTo>
                      <a:pt x="65" y="41"/>
                      <a:pt x="65" y="41"/>
                      <a:pt x="65" y="41"/>
                    </a:cubicBezTo>
                    <a:cubicBezTo>
                      <a:pt x="63" y="19"/>
                      <a:pt x="44" y="0"/>
                      <a:pt x="20" y="4"/>
                    </a:cubicBezTo>
                    <a:cubicBezTo>
                      <a:pt x="17" y="5"/>
                      <a:pt x="15" y="6"/>
                      <a:pt x="13" y="7"/>
                    </a:cubicBezTo>
                    <a:cubicBezTo>
                      <a:pt x="10" y="8"/>
                      <a:pt x="8" y="9"/>
                      <a:pt x="7" y="10"/>
                    </a:cubicBezTo>
                    <a:cubicBezTo>
                      <a:pt x="5" y="11"/>
                      <a:pt x="4" y="12"/>
                      <a:pt x="3" y="13"/>
                    </a:cubicBezTo>
                    <a:cubicBezTo>
                      <a:pt x="2" y="14"/>
                      <a:pt x="1" y="15"/>
                      <a:pt x="0" y="16"/>
                    </a:cubicBezTo>
                    <a:cubicBezTo>
                      <a:pt x="5" y="14"/>
                      <a:pt x="9" y="12"/>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solidFill>
                    <a:schemeClr val="bg1"/>
                  </a:solidFill>
                </a:endParaRPr>
              </a:p>
            </p:txBody>
          </p:sp>
        </p:grpSp>
        <p:sp>
          <p:nvSpPr>
            <p:cNvPr id="31" name="Freeform 655">
              <a:extLst>
                <a:ext uri="{FF2B5EF4-FFF2-40B4-BE49-F238E27FC236}">
                  <a16:creationId xmlns:a16="http://schemas.microsoft.com/office/drawing/2014/main" id="{40A66D4A-97CA-108C-10D3-2EB0F9270BA4}"/>
                </a:ext>
              </a:extLst>
            </p:cNvPr>
            <p:cNvSpPr>
              <a:spLocks/>
            </p:cNvSpPr>
            <p:nvPr/>
          </p:nvSpPr>
          <p:spPr bwMode="auto">
            <a:xfrm>
              <a:off x="4538325" y="3688379"/>
              <a:ext cx="56184" cy="39839"/>
            </a:xfrm>
            <a:custGeom>
              <a:avLst/>
              <a:gdLst>
                <a:gd name="T0" fmla="*/ 87313 w 55"/>
                <a:gd name="T1" fmla="*/ 61913 h 39"/>
                <a:gd name="T2" fmla="*/ 87313 w 55"/>
                <a:gd name="T3" fmla="*/ 0 h 39"/>
                <a:gd name="T4" fmla="*/ 0 w 55"/>
                <a:gd name="T5" fmla="*/ 26988 h 39"/>
                <a:gd name="T6" fmla="*/ 0 w 55"/>
                <a:gd name="T7" fmla="*/ 61913 h 39"/>
                <a:gd name="T8" fmla="*/ 87313 w 55"/>
                <a:gd name="T9" fmla="*/ 619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55" y="39"/>
                  </a:moveTo>
                  <a:lnTo>
                    <a:pt x="55" y="0"/>
                  </a:lnTo>
                  <a:lnTo>
                    <a:pt x="0" y="17"/>
                  </a:lnTo>
                  <a:lnTo>
                    <a:pt x="0" y="39"/>
                  </a:lnTo>
                  <a:lnTo>
                    <a:pt x="55" y="39"/>
                  </a:lnTo>
                  <a:close/>
                </a:path>
              </a:pathLst>
            </a:custGeom>
            <a:solidFill>
              <a:schemeClr val="accent3"/>
            </a:solidFill>
            <a:ln>
              <a:noFill/>
            </a:ln>
          </p:spPr>
          <p:txBody>
            <a:bodyPr/>
            <a:lstStyle/>
            <a:p>
              <a:endParaRPr lang="ru-RU">
                <a:solidFill>
                  <a:schemeClr val="bg1"/>
                </a:solidFill>
              </a:endParaRPr>
            </a:p>
          </p:txBody>
        </p:sp>
        <p:sp>
          <p:nvSpPr>
            <p:cNvPr id="21" name="Title 11">
              <a:extLst>
                <a:ext uri="{FF2B5EF4-FFF2-40B4-BE49-F238E27FC236}">
                  <a16:creationId xmlns:a16="http://schemas.microsoft.com/office/drawing/2014/main" id="{65DFA6D3-8423-8635-A035-DA7A72C3C18B}"/>
                </a:ext>
              </a:extLst>
            </p:cNvPr>
            <p:cNvSpPr txBox="1">
              <a:spLocks/>
            </p:cNvSpPr>
            <p:nvPr/>
          </p:nvSpPr>
          <p:spPr>
            <a:xfrm>
              <a:off x="1967813" y="3257757"/>
              <a:ext cx="2044323" cy="71645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Raleway" panose="020B0503030101060003" pitchFamily="34" charset="0"/>
                  <a:ea typeface="Open Sans" panose="020B0606030504020204" pitchFamily="34" charset="0"/>
                  <a:cs typeface="Poppins" panose="00000500000000000000" pitchFamily="50" charset="0"/>
                </a:rPr>
                <a:t>TABLEAU DEMO</a:t>
              </a:r>
              <a:endParaRPr lang="en-US" sz="3200" dirty="0">
                <a:solidFill>
                  <a:schemeClr val="bg1"/>
                </a:solidFill>
                <a:latin typeface="Raleway" panose="020B0503030101060003" pitchFamily="34" charset="0"/>
                <a:ea typeface="Open Sans" panose="020B0606030504020204" pitchFamily="34" charset="0"/>
                <a:cs typeface="Poppins" panose="00000500000000000000" pitchFamily="50" charset="0"/>
              </a:endParaRPr>
            </a:p>
          </p:txBody>
        </p:sp>
      </p:grpSp>
      <p:pic>
        <p:nvPicPr>
          <p:cNvPr id="689" name="Picture 688" descr="Icon&#10;&#10;Description automatically generated">
            <a:extLst>
              <a:ext uri="{FF2B5EF4-FFF2-40B4-BE49-F238E27FC236}">
                <a16:creationId xmlns:a16="http://schemas.microsoft.com/office/drawing/2014/main" id="{A0A509D3-E215-80F5-9AA7-2FBEB7BBECAA}"/>
              </a:ext>
            </a:extLst>
          </p:cNvPr>
          <p:cNvPicPr>
            <a:picLocks noChangeAspect="1"/>
          </p:cNvPicPr>
          <p:nvPr/>
        </p:nvPicPr>
        <p:blipFill>
          <a:blip r:embed="rId5"/>
          <a:stretch>
            <a:fillRect/>
          </a:stretch>
        </p:blipFill>
        <p:spPr>
          <a:xfrm>
            <a:off x="5698862" y="4975575"/>
            <a:ext cx="794274" cy="962577"/>
          </a:xfrm>
          <a:prstGeom prst="rect">
            <a:avLst/>
          </a:prstGeom>
        </p:spPr>
      </p:pic>
      <p:pic>
        <p:nvPicPr>
          <p:cNvPr id="690" name="Picture 689" descr="A picture containing text, clipart&#10;&#10;Description automatically generated">
            <a:extLst>
              <a:ext uri="{FF2B5EF4-FFF2-40B4-BE49-F238E27FC236}">
                <a16:creationId xmlns:a16="http://schemas.microsoft.com/office/drawing/2014/main" id="{47FA3ABF-664F-84EE-0F4F-CE01AC3EFA4C}"/>
              </a:ext>
            </a:extLst>
          </p:cNvPr>
          <p:cNvPicPr>
            <a:picLocks noChangeAspect="1"/>
          </p:cNvPicPr>
          <p:nvPr/>
        </p:nvPicPr>
        <p:blipFill>
          <a:blip r:embed="rId6"/>
          <a:stretch>
            <a:fillRect/>
          </a:stretch>
        </p:blipFill>
        <p:spPr>
          <a:xfrm>
            <a:off x="7542633" y="3197817"/>
            <a:ext cx="891178" cy="712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2" name="Picture 691" descr="Chart&#10;&#10;Description automatically generated">
            <a:extLst>
              <a:ext uri="{FF2B5EF4-FFF2-40B4-BE49-F238E27FC236}">
                <a16:creationId xmlns:a16="http://schemas.microsoft.com/office/drawing/2014/main" id="{DA5B7B1F-4CE1-83EE-1516-E6FF8D21D731}"/>
              </a:ext>
            </a:extLst>
          </p:cNvPr>
          <p:cNvPicPr>
            <a:picLocks noChangeAspect="1"/>
          </p:cNvPicPr>
          <p:nvPr/>
        </p:nvPicPr>
        <p:blipFill>
          <a:blip r:embed="rId7"/>
          <a:stretch>
            <a:fillRect/>
          </a:stretch>
        </p:blipFill>
        <p:spPr>
          <a:xfrm>
            <a:off x="5581409" y="1229258"/>
            <a:ext cx="1029182" cy="576342"/>
          </a:xfrm>
          <a:prstGeom prst="rect">
            <a:avLst/>
          </a:prstGeom>
        </p:spPr>
      </p:pic>
    </p:spTree>
    <p:extLst>
      <p:ext uri="{BB962C8B-B14F-4D97-AF65-F5344CB8AC3E}">
        <p14:creationId xmlns:p14="http://schemas.microsoft.com/office/powerpoint/2010/main" val="388954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4" name="Picture 3">
            <a:extLst>
              <a:ext uri="{FF2B5EF4-FFF2-40B4-BE49-F238E27FC236}">
                <a16:creationId xmlns:a16="http://schemas.microsoft.com/office/drawing/2014/main" id="{1E4236A9-D2D2-63A0-FB29-E58D0EAF5269}"/>
              </a:ext>
            </a:extLst>
          </p:cNvPr>
          <p:cNvPicPr>
            <a:picLocks noChangeAspect="1"/>
          </p:cNvPicPr>
          <p:nvPr/>
        </p:nvPicPr>
        <p:blipFill>
          <a:blip r:embed="rId5"/>
          <a:stretch>
            <a:fillRect/>
          </a:stretch>
        </p:blipFill>
        <p:spPr>
          <a:xfrm>
            <a:off x="1973041" y="706531"/>
            <a:ext cx="8245917" cy="6011355"/>
          </a:xfrm>
          <a:prstGeom prst="rect">
            <a:avLst/>
          </a:prstGeom>
        </p:spPr>
      </p:pic>
    </p:spTree>
    <p:extLst>
      <p:ext uri="{BB962C8B-B14F-4D97-AF65-F5344CB8AC3E}">
        <p14:creationId xmlns:p14="http://schemas.microsoft.com/office/powerpoint/2010/main" val="1053866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2" name="Picture 1">
            <a:extLst>
              <a:ext uri="{FF2B5EF4-FFF2-40B4-BE49-F238E27FC236}">
                <a16:creationId xmlns:a16="http://schemas.microsoft.com/office/drawing/2014/main" id="{15E9AEBE-0772-5799-0AD3-80E304BB8134}"/>
              </a:ext>
            </a:extLst>
          </p:cNvPr>
          <p:cNvPicPr>
            <a:picLocks noChangeAspect="1"/>
          </p:cNvPicPr>
          <p:nvPr/>
        </p:nvPicPr>
        <p:blipFill>
          <a:blip r:embed="rId5"/>
          <a:stretch>
            <a:fillRect/>
          </a:stretch>
        </p:blipFill>
        <p:spPr>
          <a:xfrm>
            <a:off x="560027" y="791090"/>
            <a:ext cx="10880606" cy="5958739"/>
          </a:xfrm>
          <a:prstGeom prst="rect">
            <a:avLst/>
          </a:prstGeom>
        </p:spPr>
      </p:pic>
    </p:spTree>
    <p:extLst>
      <p:ext uri="{BB962C8B-B14F-4D97-AF65-F5344CB8AC3E}">
        <p14:creationId xmlns:p14="http://schemas.microsoft.com/office/powerpoint/2010/main" val="266158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6"/>
          <p:cNvSpPr/>
          <p:nvPr/>
        </p:nvSpPr>
        <p:spPr>
          <a:xfrm>
            <a:off x="5046071" y="5153688"/>
            <a:ext cx="800862" cy="603028"/>
          </a:xfrm>
          <a:custGeom>
            <a:avLst/>
            <a:gdLst/>
            <a:ahLst/>
            <a:cxnLst/>
            <a:rect l="l" t="t" r="r" b="b"/>
            <a:pathLst>
              <a:path w="800862" h="603028" extrusionOk="0">
                <a:moveTo>
                  <a:pt x="507206" y="452152"/>
                </a:moveTo>
                <a:cubicBezTo>
                  <a:pt x="468173" y="452152"/>
                  <a:pt x="436531" y="483794"/>
                  <a:pt x="436531" y="522827"/>
                </a:cubicBezTo>
                <a:cubicBezTo>
                  <a:pt x="436531" y="561861"/>
                  <a:pt x="468173" y="593503"/>
                  <a:pt x="507206" y="593503"/>
                </a:cubicBezTo>
                <a:cubicBezTo>
                  <a:pt x="546240" y="593503"/>
                  <a:pt x="577882" y="561861"/>
                  <a:pt x="577882" y="522827"/>
                </a:cubicBezTo>
                <a:cubicBezTo>
                  <a:pt x="577720" y="483889"/>
                  <a:pt x="546145" y="452390"/>
                  <a:pt x="507206" y="452343"/>
                </a:cubicBezTo>
                <a:close/>
                <a:moveTo>
                  <a:pt x="80295" y="452152"/>
                </a:moveTo>
                <a:cubicBezTo>
                  <a:pt x="41262" y="452209"/>
                  <a:pt x="9658" y="483889"/>
                  <a:pt x="9715" y="522923"/>
                </a:cubicBezTo>
                <a:cubicBezTo>
                  <a:pt x="9772" y="561956"/>
                  <a:pt x="41452" y="593560"/>
                  <a:pt x="80486" y="593503"/>
                </a:cubicBezTo>
                <a:cubicBezTo>
                  <a:pt x="119481" y="593446"/>
                  <a:pt x="151066" y="561823"/>
                  <a:pt x="151066" y="522828"/>
                </a:cubicBezTo>
                <a:cubicBezTo>
                  <a:pt x="150904" y="483851"/>
                  <a:pt x="119272" y="452343"/>
                  <a:pt x="80295" y="452343"/>
                </a:cubicBezTo>
                <a:close/>
                <a:moveTo>
                  <a:pt x="507206" y="442627"/>
                </a:moveTo>
                <a:cubicBezTo>
                  <a:pt x="551498" y="442627"/>
                  <a:pt x="587407" y="478536"/>
                  <a:pt x="587407" y="522827"/>
                </a:cubicBezTo>
                <a:cubicBezTo>
                  <a:pt x="587350" y="567100"/>
                  <a:pt x="551479" y="602971"/>
                  <a:pt x="507206" y="603028"/>
                </a:cubicBezTo>
                <a:cubicBezTo>
                  <a:pt x="462915" y="603028"/>
                  <a:pt x="427006" y="567119"/>
                  <a:pt x="427006" y="522827"/>
                </a:cubicBezTo>
                <a:cubicBezTo>
                  <a:pt x="427006" y="478536"/>
                  <a:pt x="462915" y="442627"/>
                  <a:pt x="507206" y="442627"/>
                </a:cubicBezTo>
                <a:close/>
                <a:moveTo>
                  <a:pt x="80486" y="442627"/>
                </a:moveTo>
                <a:cubicBezTo>
                  <a:pt x="124739" y="442684"/>
                  <a:pt x="160591" y="478574"/>
                  <a:pt x="160591" y="522828"/>
                </a:cubicBezTo>
                <a:cubicBezTo>
                  <a:pt x="160534" y="567138"/>
                  <a:pt x="124606" y="603028"/>
                  <a:pt x="80295" y="603028"/>
                </a:cubicBezTo>
                <a:cubicBezTo>
                  <a:pt x="36004" y="602971"/>
                  <a:pt x="133" y="567024"/>
                  <a:pt x="190" y="522732"/>
                </a:cubicBezTo>
                <a:cubicBezTo>
                  <a:pt x="247" y="478441"/>
                  <a:pt x="36195" y="442580"/>
                  <a:pt x="80486" y="442627"/>
                </a:cubicBezTo>
                <a:close/>
                <a:moveTo>
                  <a:pt x="720566" y="230886"/>
                </a:moveTo>
                <a:cubicBezTo>
                  <a:pt x="681485" y="230886"/>
                  <a:pt x="649795" y="262576"/>
                  <a:pt x="649795" y="301657"/>
                </a:cubicBezTo>
                <a:cubicBezTo>
                  <a:pt x="649795" y="340738"/>
                  <a:pt x="681485" y="372428"/>
                  <a:pt x="720566" y="372428"/>
                </a:cubicBezTo>
                <a:cubicBezTo>
                  <a:pt x="759647" y="372428"/>
                  <a:pt x="791337" y="340738"/>
                  <a:pt x="791337" y="301657"/>
                </a:cubicBezTo>
                <a:cubicBezTo>
                  <a:pt x="791337" y="301628"/>
                  <a:pt x="791337" y="301590"/>
                  <a:pt x="791337" y="301562"/>
                </a:cubicBezTo>
                <a:cubicBezTo>
                  <a:pt x="791279" y="262509"/>
                  <a:pt x="759618" y="230886"/>
                  <a:pt x="720566" y="230886"/>
                </a:cubicBezTo>
                <a:close/>
                <a:moveTo>
                  <a:pt x="507206" y="230886"/>
                </a:moveTo>
                <a:cubicBezTo>
                  <a:pt x="468125" y="230829"/>
                  <a:pt x="436397" y="262481"/>
                  <a:pt x="436340" y="301562"/>
                </a:cubicBezTo>
                <a:cubicBezTo>
                  <a:pt x="436283" y="340643"/>
                  <a:pt x="467935" y="372371"/>
                  <a:pt x="507016" y="372428"/>
                </a:cubicBezTo>
                <a:cubicBezTo>
                  <a:pt x="546106" y="372485"/>
                  <a:pt x="577834" y="340833"/>
                  <a:pt x="577882" y="301752"/>
                </a:cubicBezTo>
                <a:cubicBezTo>
                  <a:pt x="577882" y="301686"/>
                  <a:pt x="577882" y="301628"/>
                  <a:pt x="577882" y="301562"/>
                </a:cubicBezTo>
                <a:cubicBezTo>
                  <a:pt x="577824" y="262547"/>
                  <a:pt x="546221" y="230943"/>
                  <a:pt x="507206" y="230886"/>
                </a:cubicBezTo>
                <a:close/>
                <a:moveTo>
                  <a:pt x="293751" y="230886"/>
                </a:moveTo>
                <a:cubicBezTo>
                  <a:pt x="254670" y="230829"/>
                  <a:pt x="222942" y="262481"/>
                  <a:pt x="222885" y="301562"/>
                </a:cubicBezTo>
                <a:cubicBezTo>
                  <a:pt x="222828" y="340643"/>
                  <a:pt x="254480" y="372371"/>
                  <a:pt x="293561" y="372428"/>
                </a:cubicBezTo>
                <a:cubicBezTo>
                  <a:pt x="332642" y="372485"/>
                  <a:pt x="364369" y="340833"/>
                  <a:pt x="364427" y="301752"/>
                </a:cubicBezTo>
                <a:cubicBezTo>
                  <a:pt x="364427" y="301686"/>
                  <a:pt x="364427" y="301628"/>
                  <a:pt x="364427" y="301562"/>
                </a:cubicBezTo>
                <a:cubicBezTo>
                  <a:pt x="364369" y="262547"/>
                  <a:pt x="332765" y="230943"/>
                  <a:pt x="293751" y="230886"/>
                </a:cubicBezTo>
                <a:close/>
                <a:moveTo>
                  <a:pt x="80296" y="230886"/>
                </a:moveTo>
                <a:cubicBezTo>
                  <a:pt x="41215" y="230886"/>
                  <a:pt x="9525" y="262576"/>
                  <a:pt x="9525" y="301657"/>
                </a:cubicBezTo>
                <a:cubicBezTo>
                  <a:pt x="9525" y="340738"/>
                  <a:pt x="41215" y="372428"/>
                  <a:pt x="80296" y="372428"/>
                </a:cubicBezTo>
                <a:cubicBezTo>
                  <a:pt x="119377" y="372428"/>
                  <a:pt x="151067" y="340738"/>
                  <a:pt x="151067" y="301657"/>
                </a:cubicBezTo>
                <a:cubicBezTo>
                  <a:pt x="151067" y="301628"/>
                  <a:pt x="151067" y="301590"/>
                  <a:pt x="151067" y="301562"/>
                </a:cubicBezTo>
                <a:cubicBezTo>
                  <a:pt x="151009" y="262509"/>
                  <a:pt x="119348" y="230886"/>
                  <a:pt x="80296" y="230886"/>
                </a:cubicBezTo>
                <a:close/>
                <a:moveTo>
                  <a:pt x="720566" y="221266"/>
                </a:moveTo>
                <a:cubicBezTo>
                  <a:pt x="764914" y="221266"/>
                  <a:pt x="800862" y="257213"/>
                  <a:pt x="800862" y="301562"/>
                </a:cubicBezTo>
                <a:cubicBezTo>
                  <a:pt x="800804" y="345882"/>
                  <a:pt x="764886" y="381800"/>
                  <a:pt x="720566" y="381858"/>
                </a:cubicBezTo>
                <a:cubicBezTo>
                  <a:pt x="676218" y="381858"/>
                  <a:pt x="640270" y="345910"/>
                  <a:pt x="640270" y="301562"/>
                </a:cubicBezTo>
                <a:cubicBezTo>
                  <a:pt x="640270" y="257213"/>
                  <a:pt x="676218" y="221266"/>
                  <a:pt x="720566" y="221266"/>
                </a:cubicBezTo>
                <a:close/>
                <a:moveTo>
                  <a:pt x="507016" y="221266"/>
                </a:moveTo>
                <a:cubicBezTo>
                  <a:pt x="551364" y="221209"/>
                  <a:pt x="587349" y="257118"/>
                  <a:pt x="587407" y="301467"/>
                </a:cubicBezTo>
                <a:cubicBezTo>
                  <a:pt x="587407" y="301495"/>
                  <a:pt x="587407" y="301533"/>
                  <a:pt x="587407" y="301562"/>
                </a:cubicBezTo>
                <a:cubicBezTo>
                  <a:pt x="587349" y="345853"/>
                  <a:pt x="551498" y="381753"/>
                  <a:pt x="507206" y="381858"/>
                </a:cubicBezTo>
                <a:cubicBezTo>
                  <a:pt x="462858" y="381915"/>
                  <a:pt x="426872" y="346005"/>
                  <a:pt x="426815" y="301657"/>
                </a:cubicBezTo>
                <a:cubicBezTo>
                  <a:pt x="426758" y="257309"/>
                  <a:pt x="462667" y="221323"/>
                  <a:pt x="507016" y="221266"/>
                </a:cubicBezTo>
                <a:close/>
                <a:moveTo>
                  <a:pt x="293561" y="221266"/>
                </a:moveTo>
                <a:cubicBezTo>
                  <a:pt x="337909" y="221209"/>
                  <a:pt x="373894" y="257118"/>
                  <a:pt x="373952" y="301467"/>
                </a:cubicBezTo>
                <a:cubicBezTo>
                  <a:pt x="373952" y="301495"/>
                  <a:pt x="373952" y="301533"/>
                  <a:pt x="373952" y="301562"/>
                </a:cubicBezTo>
                <a:cubicBezTo>
                  <a:pt x="373952" y="345872"/>
                  <a:pt x="338061" y="381800"/>
                  <a:pt x="293751" y="381858"/>
                </a:cubicBezTo>
                <a:cubicBezTo>
                  <a:pt x="249403" y="381915"/>
                  <a:pt x="213417" y="346005"/>
                  <a:pt x="213360" y="301657"/>
                </a:cubicBezTo>
                <a:cubicBezTo>
                  <a:pt x="213303" y="257309"/>
                  <a:pt x="249212" y="221323"/>
                  <a:pt x="293561" y="221266"/>
                </a:cubicBezTo>
                <a:close/>
                <a:moveTo>
                  <a:pt x="80296" y="221266"/>
                </a:moveTo>
                <a:cubicBezTo>
                  <a:pt x="124644" y="221266"/>
                  <a:pt x="160592" y="257213"/>
                  <a:pt x="160592" y="301562"/>
                </a:cubicBezTo>
                <a:cubicBezTo>
                  <a:pt x="160534" y="345882"/>
                  <a:pt x="124616" y="381800"/>
                  <a:pt x="80296" y="381858"/>
                </a:cubicBezTo>
                <a:cubicBezTo>
                  <a:pt x="35947" y="381858"/>
                  <a:pt x="0" y="345910"/>
                  <a:pt x="0" y="301562"/>
                </a:cubicBezTo>
                <a:cubicBezTo>
                  <a:pt x="0" y="257213"/>
                  <a:pt x="35947" y="221266"/>
                  <a:pt x="80296" y="221266"/>
                </a:cubicBezTo>
                <a:close/>
                <a:moveTo>
                  <a:pt x="720566" y="9620"/>
                </a:moveTo>
                <a:cubicBezTo>
                  <a:pt x="681485" y="9620"/>
                  <a:pt x="649795" y="41310"/>
                  <a:pt x="649795" y="80391"/>
                </a:cubicBezTo>
                <a:cubicBezTo>
                  <a:pt x="649795" y="119482"/>
                  <a:pt x="681485" y="151162"/>
                  <a:pt x="720566" y="151162"/>
                </a:cubicBezTo>
                <a:cubicBezTo>
                  <a:pt x="759466" y="151162"/>
                  <a:pt x="791079" y="119767"/>
                  <a:pt x="791337" y="80867"/>
                </a:cubicBezTo>
                <a:cubicBezTo>
                  <a:pt x="791603" y="41786"/>
                  <a:pt x="760133" y="9887"/>
                  <a:pt x="721042" y="9620"/>
                </a:cubicBezTo>
                <a:cubicBezTo>
                  <a:pt x="720880" y="9620"/>
                  <a:pt x="720728" y="9620"/>
                  <a:pt x="720566" y="9620"/>
                </a:cubicBezTo>
                <a:close/>
                <a:moveTo>
                  <a:pt x="507206" y="9620"/>
                </a:moveTo>
                <a:cubicBezTo>
                  <a:pt x="468125" y="9563"/>
                  <a:pt x="436397" y="41215"/>
                  <a:pt x="436340" y="80296"/>
                </a:cubicBezTo>
                <a:cubicBezTo>
                  <a:pt x="436283" y="119377"/>
                  <a:pt x="467935" y="151105"/>
                  <a:pt x="507016" y="151162"/>
                </a:cubicBezTo>
                <a:cubicBezTo>
                  <a:pt x="546097" y="151219"/>
                  <a:pt x="577824" y="119567"/>
                  <a:pt x="577882" y="80486"/>
                </a:cubicBezTo>
                <a:cubicBezTo>
                  <a:pt x="577882" y="80458"/>
                  <a:pt x="577882" y="80420"/>
                  <a:pt x="577882" y="80391"/>
                </a:cubicBezTo>
                <a:cubicBezTo>
                  <a:pt x="577882" y="41339"/>
                  <a:pt x="546259" y="9678"/>
                  <a:pt x="507206" y="9620"/>
                </a:cubicBezTo>
                <a:close/>
                <a:moveTo>
                  <a:pt x="293751" y="9620"/>
                </a:moveTo>
                <a:cubicBezTo>
                  <a:pt x="254670" y="9563"/>
                  <a:pt x="222942" y="41215"/>
                  <a:pt x="222885" y="80296"/>
                </a:cubicBezTo>
                <a:cubicBezTo>
                  <a:pt x="222828" y="119377"/>
                  <a:pt x="254480" y="151105"/>
                  <a:pt x="293561" y="151162"/>
                </a:cubicBezTo>
                <a:cubicBezTo>
                  <a:pt x="332642" y="151219"/>
                  <a:pt x="364369" y="119567"/>
                  <a:pt x="364427" y="80486"/>
                </a:cubicBezTo>
                <a:cubicBezTo>
                  <a:pt x="364427" y="80458"/>
                  <a:pt x="364427" y="80420"/>
                  <a:pt x="364427" y="80391"/>
                </a:cubicBezTo>
                <a:cubicBezTo>
                  <a:pt x="364427" y="41339"/>
                  <a:pt x="332804" y="9678"/>
                  <a:pt x="293751" y="9620"/>
                </a:cubicBezTo>
                <a:close/>
                <a:moveTo>
                  <a:pt x="80296" y="9620"/>
                </a:moveTo>
                <a:cubicBezTo>
                  <a:pt x="41215" y="9620"/>
                  <a:pt x="9525" y="41310"/>
                  <a:pt x="9525" y="80391"/>
                </a:cubicBezTo>
                <a:cubicBezTo>
                  <a:pt x="9525" y="119472"/>
                  <a:pt x="41215" y="151162"/>
                  <a:pt x="80296" y="151162"/>
                </a:cubicBezTo>
                <a:cubicBezTo>
                  <a:pt x="119377" y="151162"/>
                  <a:pt x="151067" y="119472"/>
                  <a:pt x="151067" y="80391"/>
                </a:cubicBezTo>
                <a:cubicBezTo>
                  <a:pt x="151067" y="41310"/>
                  <a:pt x="119377" y="9620"/>
                  <a:pt x="80296" y="9620"/>
                </a:cubicBezTo>
                <a:close/>
                <a:moveTo>
                  <a:pt x="720566" y="0"/>
                </a:moveTo>
                <a:cubicBezTo>
                  <a:pt x="764914" y="0"/>
                  <a:pt x="800862" y="35947"/>
                  <a:pt x="800862" y="80296"/>
                </a:cubicBezTo>
                <a:cubicBezTo>
                  <a:pt x="800862" y="80486"/>
                  <a:pt x="800862" y="80677"/>
                  <a:pt x="800862" y="80867"/>
                </a:cubicBezTo>
                <a:cubicBezTo>
                  <a:pt x="800547" y="124987"/>
                  <a:pt x="764686" y="160592"/>
                  <a:pt x="720566" y="160592"/>
                </a:cubicBezTo>
                <a:cubicBezTo>
                  <a:pt x="676218" y="160592"/>
                  <a:pt x="640270" y="124644"/>
                  <a:pt x="640270" y="80296"/>
                </a:cubicBezTo>
                <a:cubicBezTo>
                  <a:pt x="640270" y="35947"/>
                  <a:pt x="676227" y="0"/>
                  <a:pt x="720566" y="0"/>
                </a:cubicBezTo>
                <a:close/>
                <a:moveTo>
                  <a:pt x="507016" y="0"/>
                </a:moveTo>
                <a:cubicBezTo>
                  <a:pt x="551364" y="-57"/>
                  <a:pt x="587349" y="35852"/>
                  <a:pt x="587407" y="80201"/>
                </a:cubicBezTo>
                <a:cubicBezTo>
                  <a:pt x="587407" y="80267"/>
                  <a:pt x="587407" y="80324"/>
                  <a:pt x="587407" y="80391"/>
                </a:cubicBezTo>
                <a:cubicBezTo>
                  <a:pt x="587302" y="124644"/>
                  <a:pt x="551459" y="160487"/>
                  <a:pt x="507206" y="160592"/>
                </a:cubicBezTo>
                <a:cubicBezTo>
                  <a:pt x="462858" y="160649"/>
                  <a:pt x="426872" y="124740"/>
                  <a:pt x="426815" y="80391"/>
                </a:cubicBezTo>
                <a:cubicBezTo>
                  <a:pt x="426758" y="36043"/>
                  <a:pt x="462667" y="57"/>
                  <a:pt x="507016" y="0"/>
                </a:cubicBezTo>
                <a:close/>
                <a:moveTo>
                  <a:pt x="293561" y="0"/>
                </a:moveTo>
                <a:cubicBezTo>
                  <a:pt x="337909" y="-57"/>
                  <a:pt x="373894" y="35852"/>
                  <a:pt x="373952" y="80201"/>
                </a:cubicBezTo>
                <a:cubicBezTo>
                  <a:pt x="373952" y="80267"/>
                  <a:pt x="373952" y="80324"/>
                  <a:pt x="373952" y="80391"/>
                </a:cubicBezTo>
                <a:cubicBezTo>
                  <a:pt x="373894" y="124663"/>
                  <a:pt x="338023" y="160534"/>
                  <a:pt x="293751" y="160592"/>
                </a:cubicBezTo>
                <a:cubicBezTo>
                  <a:pt x="249403" y="160649"/>
                  <a:pt x="213417" y="124740"/>
                  <a:pt x="213360" y="80391"/>
                </a:cubicBezTo>
                <a:cubicBezTo>
                  <a:pt x="213303" y="36043"/>
                  <a:pt x="249212" y="57"/>
                  <a:pt x="293561" y="0"/>
                </a:cubicBezTo>
                <a:close/>
                <a:moveTo>
                  <a:pt x="80296" y="0"/>
                </a:moveTo>
                <a:cubicBezTo>
                  <a:pt x="124644" y="0"/>
                  <a:pt x="160592" y="35947"/>
                  <a:pt x="160592" y="80296"/>
                </a:cubicBezTo>
                <a:cubicBezTo>
                  <a:pt x="160592" y="80324"/>
                  <a:pt x="160592" y="80363"/>
                  <a:pt x="160592" y="80391"/>
                </a:cubicBezTo>
                <a:cubicBezTo>
                  <a:pt x="160534" y="124701"/>
                  <a:pt x="124606" y="160592"/>
                  <a:pt x="80296" y="160592"/>
                </a:cubicBezTo>
                <a:cubicBezTo>
                  <a:pt x="35947" y="160592"/>
                  <a:pt x="0" y="124644"/>
                  <a:pt x="0" y="80296"/>
                </a:cubicBezTo>
                <a:cubicBezTo>
                  <a:pt x="0" y="35947"/>
                  <a:pt x="35947" y="0"/>
                  <a:pt x="80296" y="0"/>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7" name="Google Shape;57;p6"/>
          <p:cNvSpPr/>
          <p:nvPr/>
        </p:nvSpPr>
        <p:spPr>
          <a:xfrm>
            <a:off x="9257260" y="1181358"/>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3" name="Google Shape;63;p6"/>
          <p:cNvGrpSpPr/>
          <p:nvPr/>
        </p:nvGrpSpPr>
        <p:grpSpPr>
          <a:xfrm>
            <a:off x="6937539" y="3923677"/>
            <a:ext cx="8286042" cy="4955351"/>
            <a:chOff x="8862618" y="4905250"/>
            <a:chExt cx="3716780" cy="2222767"/>
          </a:xfrm>
        </p:grpSpPr>
        <p:sp>
          <p:nvSpPr>
            <p:cNvPr id="64" name="Google Shape;64;p6"/>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5" name="Google Shape;65;p6"/>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66" name="Google Shape;66;p6"/>
          <p:cNvGrpSpPr/>
          <p:nvPr/>
        </p:nvGrpSpPr>
        <p:grpSpPr>
          <a:xfrm rot="-9163721">
            <a:off x="3203050" y="-3385960"/>
            <a:ext cx="8286042" cy="4955351"/>
            <a:chOff x="8862618" y="4905250"/>
            <a:chExt cx="3716780" cy="2222767"/>
          </a:xfrm>
        </p:grpSpPr>
        <p:sp>
          <p:nvSpPr>
            <p:cNvPr id="67" name="Google Shape;67;p6"/>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8" name="Google Shape;68;p6"/>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9" name="Google Shape;69;p6"/>
          <p:cNvSpPr/>
          <p:nvPr/>
        </p:nvSpPr>
        <p:spPr>
          <a:xfrm>
            <a:off x="10735017" y="1978312"/>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0" name="Google Shape;70;p6"/>
          <p:cNvSpPr/>
          <p:nvPr/>
        </p:nvSpPr>
        <p:spPr>
          <a:xfrm>
            <a:off x="7434016" y="2637524"/>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Google Shape;396;p18">
            <a:extLst>
              <a:ext uri="{FF2B5EF4-FFF2-40B4-BE49-F238E27FC236}">
                <a16:creationId xmlns:a16="http://schemas.microsoft.com/office/drawing/2014/main" id="{860C27C8-F243-3F57-9D59-784FC1B97A43}"/>
              </a:ext>
            </a:extLst>
          </p:cNvPr>
          <p:cNvSpPr/>
          <p:nvPr/>
        </p:nvSpPr>
        <p:spPr>
          <a:xfrm>
            <a:off x="5443870" y="539969"/>
            <a:ext cx="6080895" cy="5537623"/>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3" name="Picture 2" descr="Chart&#10;&#10;Description automatically generated">
            <a:extLst>
              <a:ext uri="{FF2B5EF4-FFF2-40B4-BE49-F238E27FC236}">
                <a16:creationId xmlns:a16="http://schemas.microsoft.com/office/drawing/2014/main" id="{8B611F27-BAEE-6F25-9054-98C05F78A20B}"/>
              </a:ext>
            </a:extLst>
          </p:cNvPr>
          <p:cNvPicPr>
            <a:picLocks noChangeAspect="1"/>
          </p:cNvPicPr>
          <p:nvPr/>
        </p:nvPicPr>
        <p:blipFill>
          <a:blip r:embed="rId3"/>
          <a:stretch>
            <a:fillRect/>
          </a:stretch>
        </p:blipFill>
        <p:spPr>
          <a:xfrm>
            <a:off x="5668546" y="812266"/>
            <a:ext cx="5631541" cy="4927597"/>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806C3024-466B-FA26-99C0-CCD64A6865E5}"/>
              </a:ext>
            </a:extLst>
          </p:cNvPr>
          <p:cNvSpPr txBox="1"/>
          <p:nvPr/>
        </p:nvSpPr>
        <p:spPr>
          <a:xfrm>
            <a:off x="403065" y="1099993"/>
            <a:ext cx="4561121" cy="1938992"/>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correlation</a:t>
            </a:r>
            <a:r>
              <a:rPr lang="en-ID" sz="6000" dirty="0">
                <a:solidFill>
                  <a:schemeClr val="bg1"/>
                </a:solidFill>
                <a:latin typeface="Bebas Neue" panose="020B0000000000000000" pitchFamily="34" charset="0"/>
                <a:cs typeface="Poppins" pitchFamily="2" charset="77"/>
              </a:rPr>
              <a:t> heatmap</a:t>
            </a:r>
          </a:p>
        </p:txBody>
      </p:sp>
      <p:sp>
        <p:nvSpPr>
          <p:cNvPr id="14" name="Google Shape;82;p7">
            <a:extLst>
              <a:ext uri="{FF2B5EF4-FFF2-40B4-BE49-F238E27FC236}">
                <a16:creationId xmlns:a16="http://schemas.microsoft.com/office/drawing/2014/main" id="{F54FF620-7EC9-E6CF-3F54-0FC1B22F4B67}"/>
              </a:ext>
            </a:extLst>
          </p:cNvPr>
          <p:cNvSpPr txBox="1"/>
          <p:nvPr/>
        </p:nvSpPr>
        <p:spPr>
          <a:xfrm>
            <a:off x="403065" y="3009841"/>
            <a:ext cx="4655458" cy="73862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This heatmap outlines the variables varying levels of correlation between each other</a:t>
            </a:r>
          </a:p>
        </p:txBody>
      </p:sp>
      <p:sp>
        <p:nvSpPr>
          <p:cNvPr id="15" name="Google Shape;82;p7">
            <a:extLst>
              <a:ext uri="{FF2B5EF4-FFF2-40B4-BE49-F238E27FC236}">
                <a16:creationId xmlns:a16="http://schemas.microsoft.com/office/drawing/2014/main" id="{27E75CA3-3BC0-E9D3-8DB9-2BAC6F4B1508}"/>
              </a:ext>
            </a:extLst>
          </p:cNvPr>
          <p:cNvSpPr txBox="1"/>
          <p:nvPr/>
        </p:nvSpPr>
        <p:spPr>
          <a:xfrm>
            <a:off x="390614" y="3895031"/>
            <a:ext cx="4655457"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most important variables according to this heatmap are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Injuries Total</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Injuries Incapacitating </a:t>
            </a:r>
          </a:p>
        </p:txBody>
      </p:sp>
      <p:pic>
        <p:nvPicPr>
          <p:cNvPr id="16" name="Graphic 15">
            <a:extLst>
              <a:ext uri="{FF2B5EF4-FFF2-40B4-BE49-F238E27FC236}">
                <a16:creationId xmlns:a16="http://schemas.microsoft.com/office/drawing/2014/main" id="{8719EF6A-8C1E-D9DD-3B40-907F5E07AC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593" y="146729"/>
            <a:ext cx="706624" cy="5656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p:nvPr/>
        </p:nvSpPr>
        <p:spPr>
          <a:xfrm>
            <a:off x="4313478" y="-2103390"/>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6" name="Google Shape;156;p10"/>
          <p:cNvSpPr/>
          <p:nvPr/>
        </p:nvSpPr>
        <p:spPr>
          <a:xfrm>
            <a:off x="10670522" y="-1356620"/>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7" name="Google Shape;157;p10"/>
          <p:cNvSpPr/>
          <p:nvPr/>
        </p:nvSpPr>
        <p:spPr>
          <a:xfrm>
            <a:off x="5378479" y="6007566"/>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8" name="Google Shape;158;p10"/>
          <p:cNvSpPr/>
          <p:nvPr/>
        </p:nvSpPr>
        <p:spPr>
          <a:xfrm>
            <a:off x="11431304" y="453844"/>
            <a:ext cx="210942" cy="243259"/>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73" name="Google Shape;173;p10"/>
          <p:cNvSpPr/>
          <p:nvPr/>
        </p:nvSpPr>
        <p:spPr>
          <a:xfrm>
            <a:off x="11174523" y="6007566"/>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Graphic 1">
            <a:extLst>
              <a:ext uri="{FF2B5EF4-FFF2-40B4-BE49-F238E27FC236}">
                <a16:creationId xmlns:a16="http://schemas.microsoft.com/office/drawing/2014/main" id="{AABACF4B-BBE8-4BAB-1F9B-218C1BA64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3" name="TextBox 2">
            <a:extLst>
              <a:ext uri="{FF2B5EF4-FFF2-40B4-BE49-F238E27FC236}">
                <a16:creationId xmlns:a16="http://schemas.microsoft.com/office/drawing/2014/main" id="{3948EDAB-9773-1D6E-402C-434B55C389C3}"/>
              </a:ext>
            </a:extLst>
          </p:cNvPr>
          <p:cNvSpPr txBox="1"/>
          <p:nvPr/>
        </p:nvSpPr>
        <p:spPr>
          <a:xfrm>
            <a:off x="6999240" y="961186"/>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logistic </a:t>
            </a:r>
            <a:r>
              <a:rPr lang="en-ID" sz="3600" dirty="0">
                <a:solidFill>
                  <a:schemeClr val="accent4"/>
                </a:solidFill>
                <a:latin typeface="Bebas Neue" panose="020B0000000000000000" pitchFamily="34" charset="0"/>
                <a:cs typeface="Poppins" pitchFamily="2" charset="77"/>
              </a:rPr>
              <a:t>Regression</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DBECD154-1EA0-3B77-A014-EF7FAF35B636}"/>
              </a:ext>
            </a:extLst>
          </p:cNvPr>
          <p:cNvSpPr txBox="1"/>
          <p:nvPr/>
        </p:nvSpPr>
        <p:spPr>
          <a:xfrm>
            <a:off x="6999240" y="2613619"/>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5" name="Google Shape;82;p7">
            <a:extLst>
              <a:ext uri="{FF2B5EF4-FFF2-40B4-BE49-F238E27FC236}">
                <a16:creationId xmlns:a16="http://schemas.microsoft.com/office/drawing/2014/main" id="{46F4E77B-79FF-CF33-4D30-CCF1569C4403}"/>
              </a:ext>
            </a:extLst>
          </p:cNvPr>
          <p:cNvSpPr txBox="1"/>
          <p:nvPr/>
        </p:nvSpPr>
        <p:spPr>
          <a:xfrm>
            <a:off x="6986789" y="3137802"/>
            <a:ext cx="4655457" cy="279303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Prediction of the high-risk streets vs the low-risk area.</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Aims to predict the highest risk area. </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Accuracy of model:</a:t>
            </a:r>
            <a:r>
              <a:rPr lang="en-US" sz="1300" dirty="0">
                <a:solidFill>
                  <a:schemeClr val="accent4"/>
                </a:solidFill>
                <a:latin typeface="Poppins" panose="00000500000000000000" pitchFamily="2" charset="0"/>
                <a:ea typeface="Mulish"/>
                <a:cs typeface="Poppins" panose="00000500000000000000" pitchFamily="2" charset="0"/>
                <a:sym typeface="Mulish"/>
              </a:rPr>
              <a:t> 98%</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High Bias, appears to be underfitting the data which provides </a:t>
            </a:r>
            <a:r>
              <a:rPr lang="en-US" sz="1300" dirty="0">
                <a:solidFill>
                  <a:schemeClr val="accent4"/>
                </a:solidFill>
                <a:latin typeface="Poppins" panose="00000500000000000000" pitchFamily="2" charset="0"/>
                <a:ea typeface="Mulish"/>
                <a:cs typeface="Poppins" panose="00000500000000000000" pitchFamily="2" charset="0"/>
                <a:sym typeface="Mulish"/>
              </a:rPr>
              <a:t>good</a:t>
            </a:r>
            <a:r>
              <a:rPr lang="en-US" sz="1300" dirty="0">
                <a:solidFill>
                  <a:srgbClr val="D8D8D8"/>
                </a:solidFill>
                <a:latin typeface="Poppins" panose="00000500000000000000" pitchFamily="2" charset="0"/>
                <a:ea typeface="Mulish"/>
                <a:cs typeface="Poppins" panose="00000500000000000000" pitchFamily="2" charset="0"/>
                <a:sym typeface="Mulish"/>
              </a:rPr>
              <a:t> results but difficult to be </a:t>
            </a:r>
            <a:r>
              <a:rPr lang="en-US" sz="1300" dirty="0">
                <a:solidFill>
                  <a:schemeClr val="accent4"/>
                </a:solidFill>
                <a:latin typeface="Poppins" panose="00000500000000000000" pitchFamily="2" charset="0"/>
                <a:ea typeface="Mulish"/>
                <a:cs typeface="Poppins" panose="00000500000000000000" pitchFamily="2" charset="0"/>
                <a:sym typeface="Mulish"/>
              </a:rPr>
              <a:t>confident</a:t>
            </a:r>
            <a:r>
              <a:rPr lang="en-US" sz="1300" dirty="0">
                <a:solidFill>
                  <a:srgbClr val="D8D8D8"/>
                </a:solidFill>
                <a:latin typeface="Poppins" panose="00000500000000000000" pitchFamily="2" charset="0"/>
                <a:ea typeface="Mulish"/>
                <a:cs typeface="Poppins" panose="00000500000000000000" pitchFamily="2" charset="0"/>
                <a:sym typeface="Mulish"/>
              </a:rPr>
              <a:t> in </a:t>
            </a:r>
          </a:p>
        </p:txBody>
      </p:sp>
      <p:sp>
        <p:nvSpPr>
          <p:cNvPr id="6" name="Google Shape;396;p18">
            <a:extLst>
              <a:ext uri="{FF2B5EF4-FFF2-40B4-BE49-F238E27FC236}">
                <a16:creationId xmlns:a16="http://schemas.microsoft.com/office/drawing/2014/main" id="{726BE434-B6A8-BE06-9249-2E6D2D4C72DA}"/>
              </a:ext>
            </a:extLst>
          </p:cNvPr>
          <p:cNvSpPr/>
          <p:nvPr/>
        </p:nvSpPr>
        <p:spPr>
          <a:xfrm>
            <a:off x="850604" y="76674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EC73ADE6-8CD7-2256-2BD2-D1A7E2EBE0C8}"/>
              </a:ext>
            </a:extLst>
          </p:cNvPr>
          <p:cNvPicPr>
            <a:picLocks noChangeAspect="1"/>
          </p:cNvPicPr>
          <p:nvPr/>
        </p:nvPicPr>
        <p:blipFill rotWithShape="1">
          <a:blip r:embed="rId5"/>
          <a:srcRect l="681"/>
          <a:stretch/>
        </p:blipFill>
        <p:spPr>
          <a:xfrm>
            <a:off x="1207672" y="1166105"/>
            <a:ext cx="4575142" cy="2149704"/>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34E4B1EE-F150-5AF3-D36E-179FF3DA3A7A}"/>
              </a:ext>
            </a:extLst>
          </p:cNvPr>
          <p:cNvSpPr txBox="1"/>
          <p:nvPr/>
        </p:nvSpPr>
        <p:spPr>
          <a:xfrm>
            <a:off x="2801679" y="807297"/>
            <a:ext cx="163209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training </a:t>
            </a:r>
            <a:r>
              <a:rPr lang="en-ID" sz="1800" dirty="0">
                <a:solidFill>
                  <a:schemeClr val="bg1"/>
                </a:solidFill>
                <a:latin typeface="Bebas Neue" panose="020B0000000000000000" pitchFamily="34" charset="0"/>
                <a:cs typeface="Poppins" pitchFamily="2" charset="77"/>
              </a:rPr>
              <a:t>Report</a:t>
            </a:r>
          </a:p>
        </p:txBody>
      </p:sp>
      <p:sp>
        <p:nvSpPr>
          <p:cNvPr id="11" name="Google Shape;396;p18">
            <a:extLst>
              <a:ext uri="{FF2B5EF4-FFF2-40B4-BE49-F238E27FC236}">
                <a16:creationId xmlns:a16="http://schemas.microsoft.com/office/drawing/2014/main" id="{FC4B3E41-185F-B792-6D02-E02965647AB4}"/>
              </a:ext>
            </a:extLst>
          </p:cNvPr>
          <p:cNvSpPr/>
          <p:nvPr/>
        </p:nvSpPr>
        <p:spPr>
          <a:xfrm>
            <a:off x="850604" y="378781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D9AEF64D-D967-66D5-D9E1-A5190DEE96D0}"/>
              </a:ext>
            </a:extLst>
          </p:cNvPr>
          <p:cNvSpPr txBox="1"/>
          <p:nvPr/>
        </p:nvSpPr>
        <p:spPr>
          <a:xfrm>
            <a:off x="2801679" y="3828367"/>
            <a:ext cx="163209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Testing </a:t>
            </a:r>
            <a:r>
              <a:rPr lang="en-ID" sz="1800" dirty="0">
                <a:solidFill>
                  <a:schemeClr val="bg1"/>
                </a:solidFill>
                <a:latin typeface="Bebas Neue" panose="020B0000000000000000" pitchFamily="34" charset="0"/>
                <a:cs typeface="Poppins" pitchFamily="2" charset="77"/>
              </a:rPr>
              <a:t>Report</a:t>
            </a:r>
          </a:p>
        </p:txBody>
      </p:sp>
      <p:pic>
        <p:nvPicPr>
          <p:cNvPr id="14" name="Picture 13">
            <a:extLst>
              <a:ext uri="{FF2B5EF4-FFF2-40B4-BE49-F238E27FC236}">
                <a16:creationId xmlns:a16="http://schemas.microsoft.com/office/drawing/2014/main" id="{ABA4B8AA-E2BF-A028-94F8-506817C38E5A}"/>
              </a:ext>
            </a:extLst>
          </p:cNvPr>
          <p:cNvPicPr>
            <a:picLocks noChangeAspect="1"/>
          </p:cNvPicPr>
          <p:nvPr/>
        </p:nvPicPr>
        <p:blipFill>
          <a:blip r:embed="rId6"/>
          <a:stretch>
            <a:fillRect/>
          </a:stretch>
        </p:blipFill>
        <p:spPr>
          <a:xfrm>
            <a:off x="1207672" y="4238253"/>
            <a:ext cx="4575142" cy="210672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810</Words>
  <Application>Microsoft Office PowerPoint</Application>
  <PresentationFormat>Widescreen</PresentationFormat>
  <Paragraphs>84</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Raleway</vt:lpstr>
      <vt:lpstr>Poppins Medium</vt:lpstr>
      <vt:lpstr>Arial</vt:lpstr>
      <vt:lpstr>Poppins SemiBold</vt:lpstr>
      <vt:lpstr>Poppins</vt:lpstr>
      <vt:lpstr>Bebas Neue</vt:lpstr>
      <vt:lpstr>Mulish</vt:lpstr>
      <vt:lpstr>Arial Unicode MS</vt:lpstr>
      <vt:lpstr>Calibri</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Syed Farman Ghani</cp:lastModifiedBy>
  <cp:revision>12</cp:revision>
  <dcterms:modified xsi:type="dcterms:W3CDTF">2023-04-18T21:55:44Z</dcterms:modified>
</cp:coreProperties>
</file>